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21"/>
  </p:notesMasterIdLst>
  <p:sldIdLst>
    <p:sldId id="256" r:id="rId6"/>
    <p:sldId id="257" r:id="rId7"/>
    <p:sldId id="258" r:id="rId8"/>
    <p:sldId id="299" r:id="rId9"/>
    <p:sldId id="261" r:id="rId10"/>
    <p:sldId id="302" r:id="rId11"/>
    <p:sldId id="303" r:id="rId12"/>
    <p:sldId id="300" r:id="rId13"/>
    <p:sldId id="262" r:id="rId14"/>
    <p:sldId id="263" r:id="rId15"/>
    <p:sldId id="264" r:id="rId16"/>
    <p:sldId id="283" r:id="rId17"/>
    <p:sldId id="284" r:id="rId18"/>
    <p:sldId id="285" r:id="rId19"/>
    <p:sldId id="286" r:id="rId20"/>
  </p:sldIdLst>
  <p:sldSz cx="9144000" cy="6858000" type="screen4x3"/>
  <p:notesSz cx="9926638" cy="67976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23950" y="804863"/>
            <a:ext cx="5297488" cy="397351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déplacer la diapo</a:t>
            </a:r>
          </a:p>
        </p:txBody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754552" y="5033848"/>
            <a:ext cx="6036056" cy="476872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26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74396" cy="52954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266" name="PlaceHolder 4"/>
          <p:cNvSpPr>
            <a:spLocks noGrp="1"/>
          </p:cNvSpPr>
          <p:nvPr>
            <p:ph type="dt" idx="19"/>
          </p:nvPr>
        </p:nvSpPr>
        <p:spPr>
          <a:xfrm>
            <a:off x="4270764" y="0"/>
            <a:ext cx="3274396" cy="52954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fr-FR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267" name="PlaceHolder 5"/>
          <p:cNvSpPr>
            <a:spLocks noGrp="1"/>
          </p:cNvSpPr>
          <p:nvPr>
            <p:ph type="ftr" idx="20"/>
          </p:nvPr>
        </p:nvSpPr>
        <p:spPr>
          <a:xfrm>
            <a:off x="0" y="10068052"/>
            <a:ext cx="3274396" cy="52954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fr-FR" sz="1400" b="0" strike="noStrike" spc="-1">
                <a:latin typeface="Times New Roman"/>
              </a:defRPr>
            </a:lvl1pPr>
          </a:lstStyle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268" name="PlaceHolder 6"/>
          <p:cNvSpPr>
            <a:spLocks noGrp="1"/>
          </p:cNvSpPr>
          <p:nvPr>
            <p:ph type="sldNum" idx="21"/>
          </p:nvPr>
        </p:nvSpPr>
        <p:spPr>
          <a:xfrm>
            <a:off x="4270764" y="10068052"/>
            <a:ext cx="3274396" cy="52954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fr-FR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29B4BC85-E613-4165-BDF6-B07953FD7A89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839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6844051-BABA-484D-AD12-2FD8C6198D1F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183D316-2429-4E01-AEDC-562179022D9B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747F133-F36A-48F7-A5B3-D91113BF2C8E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D5EBFAA-80E4-489E-99A0-978F83E60EE5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35E6491-2C08-4B6B-92B5-C2F2C8426BA0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9A35D11-A23A-420C-8B3E-A272B3F8A25D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4446CDC-5A9D-42A1-900A-140DA7E4E95C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67996E7-DACF-4745-86D9-57C6AD58A813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5406C2B-B473-4613-84BD-BB6377ED97BC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80FE1D9-085D-4846-A6B2-0118BC643957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7C364C1-F940-4688-B395-FE8B31DCD7B5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D3BBFD6-A804-4394-9269-9087F35480C8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7FEE918-48EA-4FCB-9731-A1B66BF2179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4EBF154-4653-4CF4-84CB-AC6FCCE4FD2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3D3E0C3-E453-49D4-89D9-39499D559FD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449D5AE-B107-4D91-9B54-026631AB5C48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17AEDA3-2BC7-4E47-8AE8-9FA6B18C5E7D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CDE0BF5-B11B-4690-B97C-4320D1DF3FD3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BBE5D10-6B61-472C-B895-DED200EB112B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44F57DA-983C-47D3-B6CB-C62602CAEFD8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09487CB-9722-487D-8149-150506601335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C7B3F48D-FF3E-4800-9CBA-73D1DBFA1948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4AA9595-4CAD-4E70-9A30-70CC87FE8510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636D6923-3080-4DA1-ABEB-912854133ADD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A0A0A4E-2065-4A35-A010-ED70227E2C43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581AB04-B77E-461D-A2B0-6C162FC73BEF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CB2FD84-9C84-4741-A0B4-E460783D67B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6FD58A36-7F6A-42A3-B7AD-3A18C68A410A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AEDE62E-B4FE-490C-A8E5-CD0E9B8CE512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C1624FC-03FB-403D-BC5A-C6E4F89C49CA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0FFBC6F-C272-472E-B464-FA7649B1AF5D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E189AA03-F8B9-46D3-A58C-FB426349ECD4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978C600F-4B8C-477D-8E7A-21B1C45A2C79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26F1E17-B4E4-4EC2-9868-2737F21008E2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A3E435F2-1BA8-4602-A1DC-291563D9F7EC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0DF4BB1A-14A0-47C1-9892-0C21D39BE9E3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E4ECE3B6-B674-439F-A564-E26B951F2581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9968455-EBA9-4B8D-9C76-141B4E166131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000931A-7EE8-46ED-B8F9-8F5409385DF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08CE0D1E-3844-4F99-A74B-B291070C499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BD89E01-51F0-42D8-903C-70F7D7896036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1EC233A-8BBB-48F2-8FCA-233579717286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E72BD88-958E-4D45-BF8F-02B0EA5C7246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8313D188-3A4F-494B-B9E7-5955A878F719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9958E96-C4B2-49F3-8938-33CA667BD01B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EEAE8C89-6723-4804-A94C-31FC1265F472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57240DA1-AFCF-4EE6-9215-DCACE8066CE6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D1D35605-2654-4412-98B1-EBBE881C8851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FAB81803-F5C9-41BA-B8E6-9A2E2C1581EA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045B6396-EBA2-43C1-8DF0-22A27D9493E0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312E9233-DE45-489E-A4E6-4A0304FE5763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70714479-DB74-4FED-A42F-F2A0D16139D8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14BC8CD1-2A1B-4A0C-8F46-88A976CF68F4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FD300A12-E711-4B86-9CD4-CA46C65523A2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23A9EDEA-B013-40E0-9BDA-3F69AB95DA92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FBC3C25-AA3F-488D-9C9F-A513D3162F39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D1F4F128-570B-4C94-8C42-86ADB1548BD0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B50955A-0228-4512-93CF-FEB1FF82C83E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6C5A372-350E-4188-8EEA-496C50500F4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359105E-3C24-4D02-951B-56DC82F646A8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 hidden="1"/>
          <p:cNvSpPr/>
          <p:nvPr/>
        </p:nvSpPr>
        <p:spPr>
          <a:xfrm>
            <a:off x="-2520" y="5050800"/>
            <a:ext cx="3573360" cy="180648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Freeform 7" hidden="1"/>
          <p:cNvSpPr/>
          <p:nvPr/>
        </p:nvSpPr>
        <p:spPr>
          <a:xfrm>
            <a:off x="-2520" y="5051160"/>
            <a:ext cx="9145800" cy="180612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Right Triangle 6"/>
          <p:cNvSpPr/>
          <p:nvPr/>
        </p:nvSpPr>
        <p:spPr>
          <a:xfrm>
            <a:off x="0" y="2647800"/>
            <a:ext cx="3571200" cy="420948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Freeform 7"/>
          <p:cNvSpPr/>
          <p:nvPr/>
        </p:nvSpPr>
        <p:spPr>
          <a:xfrm>
            <a:off x="-2520" y="-1080"/>
            <a:ext cx="9145800" cy="6858360"/>
          </a:xfrm>
          <a:custGeom>
            <a:avLst/>
            <a:gdLst/>
            <a:ahLst/>
            <a:cxnLst/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400" cy="54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ftr" idx="1"/>
          </p:nvPr>
        </p:nvSpPr>
        <p:spPr>
          <a:xfrm>
            <a:off x="3517560" y="6285240"/>
            <a:ext cx="4723560" cy="273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>
            <a:off x="8400960" y="6170760"/>
            <a:ext cx="502200" cy="50220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txBody>
          <a:bodyPr lIns="9000" tIns="9000" rIns="9000" bIns="9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650" b="0" strike="noStrike" spc="-1">
                <a:solidFill>
                  <a:srgbClr val="FFFFFF"/>
                </a:solidFill>
                <a:latin typeface="Franklin Gothic Book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fld id="{7C9F7324-16AF-44EF-9B77-22460747A0CA}" type="slidenum">
              <a:rPr lang="en-US" sz="1650" b="0" strike="noStrike" spc="-1">
                <a:solidFill>
                  <a:srgbClr val="FFFFFF"/>
                </a:solidFill>
                <a:latin typeface="Franklin Gothic Book"/>
                <a:ea typeface="DejaVu Sans"/>
              </a:rPr>
              <a:t>‹N°›</a:t>
            </a:fld>
            <a:endParaRPr lang="fr-FR" sz="1650" b="0" strike="noStrike" spc="-1"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dt" idx="3"/>
          </p:nvPr>
        </p:nvSpPr>
        <p:spPr>
          <a:xfrm rot="19140000">
            <a:off x="200520" y="5870160"/>
            <a:ext cx="2175480" cy="2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FR" sz="1400" b="0" strike="noStrike" spc="-1">
                <a:latin typeface="Times New Roman"/>
              </a:defRPr>
            </a:lvl1pPr>
          </a:lstStyle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6"/>
          <p:cNvSpPr/>
          <p:nvPr/>
        </p:nvSpPr>
        <p:spPr>
          <a:xfrm>
            <a:off x="-2520" y="5050800"/>
            <a:ext cx="3573360" cy="180648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Freeform 7"/>
          <p:cNvSpPr/>
          <p:nvPr/>
        </p:nvSpPr>
        <p:spPr>
          <a:xfrm>
            <a:off x="-2520" y="5051160"/>
            <a:ext cx="9145800" cy="180612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PlaceHolder 1"/>
          <p:cNvSpPr>
            <a:spLocks noGrp="1"/>
          </p:cNvSpPr>
          <p:nvPr>
            <p:ph type="ftr" idx="4"/>
          </p:nvPr>
        </p:nvSpPr>
        <p:spPr>
          <a:xfrm>
            <a:off x="3517560" y="6285240"/>
            <a:ext cx="4723560" cy="273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ldNum" idx="5"/>
          </p:nvPr>
        </p:nvSpPr>
        <p:spPr>
          <a:xfrm>
            <a:off x="8400960" y="6170760"/>
            <a:ext cx="502200" cy="50220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txBody>
          <a:bodyPr lIns="9000" tIns="9000" rIns="9000" bIns="900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uk-UA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D650CD9D-2E01-49C7-9706-8B28EB879A96}" type="slidenum">
              <a:rPr lang="uk-UA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‹N°›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dt" idx="6"/>
          </p:nvPr>
        </p:nvSpPr>
        <p:spPr>
          <a:xfrm rot="19140000">
            <a:off x="200520" y="5870160"/>
            <a:ext cx="2175480" cy="2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FR" sz="1400" b="0" strike="noStrike" spc="-1">
                <a:latin typeface="Times New Roman"/>
              </a:defRPr>
            </a:lvl1pPr>
          </a:lstStyle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reeform 6" hidden="1"/>
          <p:cNvSpPr/>
          <p:nvPr/>
        </p:nvSpPr>
        <p:spPr>
          <a:xfrm>
            <a:off x="-2520" y="5050800"/>
            <a:ext cx="3573360" cy="180648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Freeform 7" hidden="1"/>
          <p:cNvSpPr/>
          <p:nvPr/>
        </p:nvSpPr>
        <p:spPr>
          <a:xfrm>
            <a:off x="-2520" y="5051160"/>
            <a:ext cx="9145800" cy="180612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Freeform 7"/>
          <p:cNvSpPr/>
          <p:nvPr/>
        </p:nvSpPr>
        <p:spPr>
          <a:xfrm>
            <a:off x="-2520" y="-1080"/>
            <a:ext cx="9145800" cy="6858360"/>
          </a:xfrm>
          <a:custGeom>
            <a:avLst/>
            <a:gdLst/>
            <a:ahLst/>
            <a:cxnLst/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Right Triangle 6"/>
          <p:cNvSpPr/>
          <p:nvPr/>
        </p:nvSpPr>
        <p:spPr>
          <a:xfrm>
            <a:off x="0" y="2647800"/>
            <a:ext cx="3571200" cy="420948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PlaceHolder 1"/>
          <p:cNvSpPr>
            <a:spLocks noGrp="1"/>
          </p:cNvSpPr>
          <p:nvPr>
            <p:ph type="ftr" idx="7"/>
          </p:nvPr>
        </p:nvSpPr>
        <p:spPr>
          <a:xfrm>
            <a:off x="3517560" y="6285240"/>
            <a:ext cx="4723560" cy="273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ldNum" idx="8"/>
          </p:nvPr>
        </p:nvSpPr>
        <p:spPr>
          <a:xfrm>
            <a:off x="8400960" y="6170760"/>
            <a:ext cx="502200" cy="50220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txBody>
          <a:bodyPr lIns="9000" tIns="9000" rIns="9000" bIns="900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uk-UA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927D31C2-32AA-4588-9EC6-C5266A080A66}" type="slidenum">
              <a:rPr lang="uk-UA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‹N°›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dt" idx="9"/>
          </p:nvPr>
        </p:nvSpPr>
        <p:spPr>
          <a:xfrm rot="19140000">
            <a:off x="200520" y="5870160"/>
            <a:ext cx="2175480" cy="2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FR" sz="1400" b="0" strike="noStrike" spc="-1">
                <a:latin typeface="Times New Roman"/>
              </a:defRPr>
            </a:lvl1pPr>
          </a:lstStyle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9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9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Freeform 6"/>
          <p:cNvSpPr/>
          <p:nvPr/>
        </p:nvSpPr>
        <p:spPr>
          <a:xfrm>
            <a:off x="-2520" y="5050800"/>
            <a:ext cx="3573360" cy="180648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Freeform 7"/>
          <p:cNvSpPr/>
          <p:nvPr/>
        </p:nvSpPr>
        <p:spPr>
          <a:xfrm>
            <a:off x="-2520" y="5051160"/>
            <a:ext cx="9145800" cy="180612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PlaceHolder 1"/>
          <p:cNvSpPr>
            <a:spLocks noGrp="1"/>
          </p:cNvSpPr>
          <p:nvPr>
            <p:ph type="ftr" idx="10"/>
          </p:nvPr>
        </p:nvSpPr>
        <p:spPr>
          <a:xfrm>
            <a:off x="3517560" y="6285240"/>
            <a:ext cx="4723560" cy="273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sldNum" idx="11"/>
          </p:nvPr>
        </p:nvSpPr>
        <p:spPr>
          <a:xfrm>
            <a:off x="8400960" y="6170760"/>
            <a:ext cx="502200" cy="50220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txBody>
          <a:bodyPr lIns="9000" tIns="9000" rIns="9000" bIns="900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uk-UA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22CA8C95-DB30-466A-9EDC-CE3A44BA56B4}" type="slidenum">
              <a:rPr lang="uk-UA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‹N°›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dt" idx="12"/>
          </p:nvPr>
        </p:nvSpPr>
        <p:spPr>
          <a:xfrm rot="19140000">
            <a:off x="200520" y="5870160"/>
            <a:ext cx="2175480" cy="2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FR" sz="1400" b="0" strike="noStrike" spc="-1">
                <a:latin typeface="Times New Roman"/>
              </a:defRPr>
            </a:lvl1pPr>
          </a:lstStyle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13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 6"/>
          <p:cNvSpPr/>
          <p:nvPr/>
        </p:nvSpPr>
        <p:spPr>
          <a:xfrm>
            <a:off x="-2520" y="5050800"/>
            <a:ext cx="3573360" cy="1806480"/>
          </a:xfrm>
          <a:custGeom>
            <a:avLst/>
            <a:gdLst/>
            <a:ahLst/>
            <a:cxnLst/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7" name="Freeform 7"/>
          <p:cNvSpPr/>
          <p:nvPr/>
        </p:nvSpPr>
        <p:spPr>
          <a:xfrm>
            <a:off x="-2520" y="5051160"/>
            <a:ext cx="9145800" cy="1806120"/>
          </a:xfrm>
          <a:custGeom>
            <a:avLst/>
            <a:gdLst/>
            <a:ahLst/>
            <a:cxnLst/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400" cy="54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822960" y="1100520"/>
            <a:ext cx="3669480" cy="357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9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6760" y="1100520"/>
            <a:ext cx="3669480" cy="357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9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  <p:sp>
        <p:nvSpPr>
          <p:cNvPr id="181" name="PlaceHolder 4"/>
          <p:cNvSpPr>
            <a:spLocks noGrp="1"/>
          </p:cNvSpPr>
          <p:nvPr>
            <p:ph type="ftr" idx="13"/>
          </p:nvPr>
        </p:nvSpPr>
        <p:spPr>
          <a:xfrm>
            <a:off x="3517560" y="6285240"/>
            <a:ext cx="4723560" cy="273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sldNum" idx="14"/>
          </p:nvPr>
        </p:nvSpPr>
        <p:spPr>
          <a:xfrm>
            <a:off x="8400960" y="6170760"/>
            <a:ext cx="502200" cy="502200"/>
          </a:xfrm>
          <a:prstGeom prst="rect">
            <a:avLst/>
          </a:prstGeom>
          <a:noFill/>
          <a:ln w="19080">
            <a:solidFill>
              <a:srgbClr val="FFFFFF"/>
            </a:solidFill>
            <a:round/>
          </a:ln>
        </p:spPr>
        <p:txBody>
          <a:bodyPr lIns="9000" tIns="9000" rIns="9000" bIns="900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uk-UA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E9A90DE8-8BA2-457E-84BE-A99C7B3CCBE0}" type="slidenum">
              <a:rPr lang="uk-UA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‹N°›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83" name="PlaceHolder 6"/>
          <p:cNvSpPr>
            <a:spLocks noGrp="1"/>
          </p:cNvSpPr>
          <p:nvPr>
            <p:ph type="dt" idx="15"/>
          </p:nvPr>
        </p:nvSpPr>
        <p:spPr>
          <a:xfrm rot="19140000">
            <a:off x="200520" y="5870160"/>
            <a:ext cx="2175480" cy="200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FR" sz="1400" b="0" strike="noStrike" spc="-1">
                <a:latin typeface="Times New Roman"/>
              </a:defRPr>
            </a:lvl1pPr>
          </a:lstStyle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murielle.belfix1@ac-toulouse.fr" TargetMode="External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rizons21.fr/" TargetMode="External"/><Relationship Id="rId2" Type="http://schemas.openxmlformats.org/officeDocument/2006/relationships/hyperlink" Target="https://www.onisep.fr/" TargetMode="Externa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s://www.parcoursup.fr/" TargetMode="External"/><Relationship Id="rId5" Type="http://schemas.openxmlformats.org/officeDocument/2006/relationships/hyperlink" Target="https://www.nouvelle-voiepro.fr/" TargetMode="External"/><Relationship Id="rId4" Type="http://schemas.openxmlformats.org/officeDocument/2006/relationships/hyperlink" Target="https://www.education.gouv.fr/reussir-au-lycee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1"/>
          <p:cNvSpPr/>
          <p:nvPr/>
        </p:nvSpPr>
        <p:spPr>
          <a:xfrm>
            <a:off x="685800" y="2130480"/>
            <a:ext cx="7771320" cy="146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TextShape 2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812880" y="1769760"/>
            <a:ext cx="7359520" cy="173124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9000" anchor="b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000" b="0" strike="noStrike" cap="all" spc="-1" dirty="0">
                <a:solidFill>
                  <a:srgbClr val="000000"/>
                </a:solidFill>
                <a:latin typeface="Franklin Gothic Medium"/>
              </a:rPr>
              <a:t>L’après 2</a:t>
            </a:r>
            <a:r>
              <a:rPr lang="fr-FR" sz="4000" b="1" strike="noStrike" cap="all" spc="-1" baseline="30000" dirty="0">
                <a:solidFill>
                  <a:srgbClr val="000000"/>
                </a:solidFill>
                <a:latin typeface="Franklin Gothic Medium"/>
              </a:rPr>
              <a:t>nde</a:t>
            </a:r>
            <a:r>
              <a:rPr lang="fr-FR" sz="4000" b="0" strike="noStrike" cap="all" spc="-1" dirty="0">
                <a:solidFill>
                  <a:srgbClr val="000000"/>
                </a:solidFill>
                <a:latin typeface="Franklin Gothic Medium"/>
              </a:rPr>
              <a:t> PROFESSIONNELLE</a:t>
            </a:r>
            <a:r>
              <a:rPr sz="2400" dirty="0"/>
              <a:t/>
            </a:r>
            <a:br>
              <a:rPr sz="2400" dirty="0"/>
            </a:br>
            <a:endParaRPr lang="fr-FR" sz="4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ZoneTexte 7"/>
          <p:cNvSpPr/>
          <p:nvPr/>
        </p:nvSpPr>
        <p:spPr>
          <a:xfrm>
            <a:off x="-240120" y="5524560"/>
            <a:ext cx="5683680" cy="146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Centre d’Information et d’Orientation </a:t>
            </a: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(CIO) 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64 Boulevard Gambetta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46000 Cahors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05 65 30 19 05 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800" b="0" strike="noStrike" spc="-1">
              <a:latin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761900"/>
            <a:ext cx="2015700" cy="193528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12" y="116632"/>
            <a:ext cx="4286848" cy="1200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108000" y="181080"/>
            <a:ext cx="89283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3800" b="0" strike="noStrike" cap="all" spc="-1" dirty="0">
                <a:solidFill>
                  <a:srgbClr val="A8CDD7"/>
                </a:solidFill>
                <a:latin typeface="Calibri"/>
              </a:rPr>
              <a:t>Quels sont vos choix en fin de 2</a:t>
            </a:r>
            <a:r>
              <a:rPr lang="fr-FR" sz="3800" b="0" strike="noStrike" cap="all" spc="-1" baseline="30000" dirty="0">
                <a:solidFill>
                  <a:srgbClr val="A8CDD7"/>
                </a:solidFill>
                <a:latin typeface="Calibri"/>
              </a:rPr>
              <a:t>nde</a:t>
            </a:r>
            <a:r>
              <a:rPr lang="fr-FR" sz="3800" b="0" strike="noStrike" cap="all" spc="-1" dirty="0">
                <a:solidFill>
                  <a:srgbClr val="A8CDD7"/>
                </a:solidFill>
                <a:latin typeface="Calibri"/>
              </a:rPr>
              <a:t> PRO?</a:t>
            </a:r>
            <a:endParaRPr lang="fr-FR" sz="3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Rectangle 2"/>
          <p:cNvSpPr/>
          <p:nvPr/>
        </p:nvSpPr>
        <p:spPr>
          <a:xfrm>
            <a:off x="323640" y="4437000"/>
            <a:ext cx="2736000" cy="1872000"/>
          </a:xfrm>
          <a:prstGeom prst="rect">
            <a:avLst/>
          </a:prstGeom>
          <a:solidFill>
            <a:srgbClr val="72A376"/>
          </a:solidFill>
          <a:ln>
            <a:solidFill>
              <a:srgbClr val="5478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800" b="1" strike="noStrike" spc="-1">
                <a:solidFill>
                  <a:srgbClr val="FFFFFF"/>
                </a:solidFill>
                <a:latin typeface="Arial"/>
                <a:ea typeface="DejaVu Sans"/>
              </a:rPr>
              <a:t>2</a:t>
            </a:r>
            <a:r>
              <a:rPr lang="fr-FR" sz="1800" b="1" strike="noStrike" spc="-1" baseline="30000">
                <a:solidFill>
                  <a:srgbClr val="FFFFFF"/>
                </a:solidFill>
                <a:latin typeface="Arial"/>
                <a:ea typeface="DejaVu Sans"/>
              </a:rPr>
              <a:t>nde</a:t>
            </a:r>
            <a:r>
              <a:rPr lang="fr-FR" sz="1800" b="1" strike="noStrike" spc="-1">
                <a:solidFill>
                  <a:srgbClr val="FFFFFF"/>
                </a:solidFill>
                <a:latin typeface="Arial"/>
                <a:ea typeface="DejaVu Sans"/>
              </a:rPr>
              <a:t> PRO GATL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Métiers de la Gestion Administrative, du Transport et de la Logistique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90" name="Rectangle 6"/>
          <p:cNvSpPr/>
          <p:nvPr/>
        </p:nvSpPr>
        <p:spPr>
          <a:xfrm>
            <a:off x="3204000" y="4437000"/>
            <a:ext cx="2736000" cy="1872000"/>
          </a:xfrm>
          <a:prstGeom prst="rect">
            <a:avLst/>
          </a:prstGeom>
          <a:solidFill>
            <a:srgbClr val="A8CDD7"/>
          </a:solidFill>
          <a:ln>
            <a:solidFill>
              <a:srgbClr val="7C979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8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2</a:t>
            </a:r>
            <a:r>
              <a:rPr lang="fr-FR" sz="1800" b="1" strike="noStrike" spc="-1" baseline="30000" dirty="0">
                <a:solidFill>
                  <a:srgbClr val="FFFFFF"/>
                </a:solidFill>
                <a:latin typeface="Arial"/>
                <a:ea typeface="DejaVu Sans"/>
              </a:rPr>
              <a:t>nde</a:t>
            </a:r>
            <a:r>
              <a:rPr lang="fr-FR" sz="18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 PRO MRC</a:t>
            </a: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Métiers de la Relation Client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291" name="Rectangle 7"/>
          <p:cNvSpPr/>
          <p:nvPr/>
        </p:nvSpPr>
        <p:spPr>
          <a:xfrm>
            <a:off x="6084000" y="4437000"/>
            <a:ext cx="2736000" cy="1872000"/>
          </a:xfrm>
          <a:prstGeom prst="rect">
            <a:avLst/>
          </a:prstGeom>
          <a:solidFill>
            <a:srgbClr val="E8B7B7"/>
          </a:solidFill>
          <a:ln>
            <a:solidFill>
              <a:srgbClr val="AB8787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800" b="1" strike="noStrike" spc="-1">
                <a:solidFill>
                  <a:srgbClr val="FFFFFF"/>
                </a:solidFill>
                <a:latin typeface="Arial"/>
                <a:ea typeface="DejaVu Sans"/>
              </a:rPr>
              <a:t>2</a:t>
            </a:r>
            <a:r>
              <a:rPr lang="fr-FR" sz="1800" b="1" strike="noStrike" spc="-1" baseline="30000">
                <a:solidFill>
                  <a:srgbClr val="FFFFFF"/>
                </a:solidFill>
                <a:latin typeface="Arial"/>
                <a:ea typeface="DejaVu Sans"/>
              </a:rPr>
              <a:t>nde</a:t>
            </a:r>
            <a:r>
              <a:rPr lang="fr-FR" sz="1800" b="1" strike="noStrike" spc="-1">
                <a:solidFill>
                  <a:srgbClr val="FFFFFF"/>
                </a:solidFill>
                <a:latin typeface="Arial"/>
                <a:ea typeface="DejaVu Sans"/>
              </a:rPr>
              <a:t> PRO ASSP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Accompagnement, Soins et Services à la Personne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92" name="Rectangle 3"/>
          <p:cNvSpPr/>
          <p:nvPr/>
        </p:nvSpPr>
        <p:spPr>
          <a:xfrm>
            <a:off x="323640" y="1803960"/>
            <a:ext cx="936360" cy="2512080"/>
          </a:xfrm>
          <a:prstGeom prst="rect">
            <a:avLst/>
          </a:prstGeom>
          <a:solidFill>
            <a:srgbClr val="72A376"/>
          </a:solidFill>
          <a:ln>
            <a:solidFill>
              <a:srgbClr val="5478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6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Bac pro </a:t>
            </a:r>
            <a:endParaRPr lang="fr-FR" sz="16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6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AGORA</a:t>
            </a:r>
            <a:endParaRPr lang="fr-FR" sz="16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6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9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Assistance à la Gestion des Organisations et de leurs Activités </a:t>
            </a:r>
            <a:endParaRPr lang="fr-FR" sz="9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93" name="Rectangle 10"/>
          <p:cNvSpPr/>
          <p:nvPr/>
        </p:nvSpPr>
        <p:spPr>
          <a:xfrm>
            <a:off x="4140360" y="1803183"/>
            <a:ext cx="899640" cy="2520000"/>
          </a:xfrm>
          <a:prstGeom prst="rect">
            <a:avLst/>
          </a:prstGeom>
          <a:solidFill>
            <a:srgbClr val="A8CDD7"/>
          </a:solidFill>
          <a:ln>
            <a:solidFill>
              <a:srgbClr val="7C979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2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Bac pro MCV</a:t>
            </a:r>
            <a:endParaRPr lang="fr-FR" sz="12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2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endParaRPr lang="fr-FR" sz="12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1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Métiers du Commerce et de la Vente </a:t>
            </a:r>
            <a:endParaRPr lang="fr-FR" sz="11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1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Option A </a:t>
            </a:r>
            <a:endParaRPr lang="fr-FR" sz="11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1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1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Animation gestion de l’espace commercial</a:t>
            </a:r>
            <a:endParaRPr lang="fr-FR" sz="11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94" name="Rectangle 11"/>
          <p:cNvSpPr/>
          <p:nvPr/>
        </p:nvSpPr>
        <p:spPr>
          <a:xfrm>
            <a:off x="5220000" y="1803183"/>
            <a:ext cx="719640" cy="2520000"/>
          </a:xfrm>
          <a:prstGeom prst="rect">
            <a:avLst/>
          </a:prstGeom>
          <a:solidFill>
            <a:srgbClr val="A8CDD7"/>
          </a:solidFill>
          <a:ln>
            <a:solidFill>
              <a:srgbClr val="7C979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Bac pro MCV</a:t>
            </a:r>
            <a:endParaRPr lang="fr-FR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Option B </a:t>
            </a:r>
            <a:endParaRPr lang="fr-FR" sz="1100" b="1" strike="noStrike" spc="-1" dirty="0" smtClean="0">
              <a:solidFill>
                <a:srgbClr val="FFFFFF"/>
              </a:solid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  <a:buNone/>
            </a:pPr>
            <a:endParaRPr lang="fr-FR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7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Prospection clientèle valorisation de l’offre commerciale</a:t>
            </a:r>
            <a:endParaRPr lang="fr-FR" sz="700" b="0" strike="noStrike" spc="-1" dirty="0">
              <a:latin typeface="Arial"/>
            </a:endParaRPr>
          </a:p>
        </p:txBody>
      </p:sp>
      <p:sp>
        <p:nvSpPr>
          <p:cNvPr id="295" name="Rectangle 12"/>
          <p:cNvSpPr/>
          <p:nvPr/>
        </p:nvSpPr>
        <p:spPr>
          <a:xfrm>
            <a:off x="6084000" y="1803960"/>
            <a:ext cx="2736000" cy="2531160"/>
          </a:xfrm>
          <a:prstGeom prst="rect">
            <a:avLst/>
          </a:prstGeom>
          <a:solidFill>
            <a:srgbClr val="E8B7B7"/>
          </a:solidFill>
          <a:ln>
            <a:solidFill>
              <a:srgbClr val="AB8787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Bac pro ASSP</a:t>
            </a:r>
            <a:endParaRPr lang="fr-FR" sz="18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8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Accompagnement, Soins et Services à la Personne</a:t>
            </a:r>
            <a:endParaRPr lang="fr-FR" sz="18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</p:txBody>
      </p:sp>
      <p:sp>
        <p:nvSpPr>
          <p:cNvPr id="296" name="Rectangle 4"/>
          <p:cNvSpPr/>
          <p:nvPr/>
        </p:nvSpPr>
        <p:spPr>
          <a:xfrm>
            <a:off x="323640" y="900360"/>
            <a:ext cx="936360" cy="727200"/>
          </a:xfrm>
          <a:prstGeom prst="rect">
            <a:avLst/>
          </a:prstGeom>
          <a:solidFill>
            <a:srgbClr val="72A376"/>
          </a:solidFill>
          <a:ln>
            <a:solidFill>
              <a:srgbClr val="5478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400" b="1" strike="noStrike" spc="-1">
                <a:solidFill>
                  <a:srgbClr val="C00000"/>
                </a:solidFill>
                <a:latin typeface="Arial"/>
                <a:ea typeface="DejaVu Sans"/>
              </a:rPr>
              <a:t>Clément Marot</a:t>
            </a:r>
            <a:endParaRPr lang="fr-FR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400" b="1" strike="noStrike" spc="-1">
                <a:solidFill>
                  <a:srgbClr val="C00000"/>
                </a:solidFill>
                <a:latin typeface="Arial"/>
                <a:ea typeface="DejaVu Sans"/>
              </a:rPr>
              <a:t>Cahors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297" name="Rectangle 18"/>
          <p:cNvSpPr/>
          <p:nvPr/>
        </p:nvSpPr>
        <p:spPr>
          <a:xfrm>
            <a:off x="4104360" y="894865"/>
            <a:ext cx="935640" cy="719640"/>
          </a:xfrm>
          <a:prstGeom prst="rect">
            <a:avLst/>
          </a:prstGeom>
          <a:solidFill>
            <a:srgbClr val="A8CDD7"/>
          </a:solidFill>
          <a:ln>
            <a:solidFill>
              <a:srgbClr val="7C979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4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Clément Marot</a:t>
            </a:r>
            <a:endParaRPr lang="fr-FR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4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Cahors</a:t>
            </a:r>
            <a:endParaRPr lang="fr-FR" sz="1400" b="0" strike="noStrike" spc="-1" dirty="0">
              <a:latin typeface="Arial"/>
            </a:endParaRPr>
          </a:p>
        </p:txBody>
      </p:sp>
      <p:sp>
        <p:nvSpPr>
          <p:cNvPr id="298" name="Rectangle 19"/>
          <p:cNvSpPr/>
          <p:nvPr/>
        </p:nvSpPr>
        <p:spPr>
          <a:xfrm>
            <a:off x="5220360" y="908441"/>
            <a:ext cx="719640" cy="719640"/>
          </a:xfrm>
          <a:prstGeom prst="rect">
            <a:avLst/>
          </a:prstGeom>
          <a:solidFill>
            <a:srgbClr val="A8CDD7"/>
          </a:solidFill>
          <a:ln>
            <a:solidFill>
              <a:srgbClr val="7C979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1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A </a:t>
            </a:r>
            <a:r>
              <a:rPr lang="fr-FR" sz="1000" b="0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Bourdelle</a:t>
            </a:r>
          </a:p>
          <a:p>
            <a:pPr algn="ctr">
              <a:lnSpc>
                <a:spcPct val="100000"/>
              </a:lnSpc>
              <a:buNone/>
            </a:pPr>
            <a:endParaRPr lang="fr-FR" sz="1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Montauban</a:t>
            </a:r>
            <a:endParaRPr lang="fr-FR" sz="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100" b="0" strike="noStrike" spc="-1" dirty="0">
              <a:latin typeface="Arial"/>
            </a:endParaRPr>
          </a:p>
        </p:txBody>
      </p:sp>
      <p:sp>
        <p:nvSpPr>
          <p:cNvPr id="299" name="Rectangle 20"/>
          <p:cNvSpPr/>
          <p:nvPr/>
        </p:nvSpPr>
        <p:spPr>
          <a:xfrm>
            <a:off x="6084000" y="908441"/>
            <a:ext cx="2736000" cy="719640"/>
          </a:xfrm>
          <a:prstGeom prst="rect">
            <a:avLst/>
          </a:prstGeom>
          <a:solidFill>
            <a:srgbClr val="E8B7B7"/>
          </a:solidFill>
          <a:ln>
            <a:solidFill>
              <a:srgbClr val="AB8787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400" b="1" strike="noStrike" spc="-1">
                <a:solidFill>
                  <a:srgbClr val="C00000"/>
                </a:solidFill>
                <a:latin typeface="Arial"/>
                <a:ea typeface="DejaVu Sans"/>
              </a:rPr>
              <a:t>Clément Marot</a:t>
            </a:r>
            <a:endParaRPr lang="fr-FR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400" b="1" strike="noStrike" spc="-1">
                <a:solidFill>
                  <a:srgbClr val="C00000"/>
                </a:solidFill>
                <a:latin typeface="Arial"/>
                <a:ea typeface="DejaVu Sans"/>
              </a:rPr>
              <a:t>Cahors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300" name="Rectangle 5"/>
          <p:cNvSpPr/>
          <p:nvPr/>
        </p:nvSpPr>
        <p:spPr>
          <a:xfrm>
            <a:off x="3240000" y="900360"/>
            <a:ext cx="720000" cy="719640"/>
          </a:xfrm>
          <a:prstGeom prst="rect">
            <a:avLst/>
          </a:prstGeom>
          <a:solidFill>
            <a:srgbClr val="A8CDD7"/>
          </a:solidFill>
          <a:ln>
            <a:solidFill>
              <a:srgbClr val="7C979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700" b="0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Champollion</a:t>
            </a:r>
          </a:p>
          <a:p>
            <a:pPr algn="ctr">
              <a:lnSpc>
                <a:spcPct val="100000"/>
              </a:lnSpc>
              <a:buNone/>
            </a:pPr>
            <a:endParaRPr lang="fr-FR" sz="7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Figeac</a:t>
            </a:r>
            <a:endParaRPr lang="fr-FR" sz="1400" b="0" strike="noStrike" spc="-1" dirty="0">
              <a:latin typeface="Arial"/>
            </a:endParaRPr>
          </a:p>
        </p:txBody>
      </p:sp>
      <p:sp>
        <p:nvSpPr>
          <p:cNvPr id="301" name="Rectangle 8"/>
          <p:cNvSpPr/>
          <p:nvPr/>
        </p:nvSpPr>
        <p:spPr>
          <a:xfrm>
            <a:off x="3240000" y="1800000"/>
            <a:ext cx="720000" cy="2520000"/>
          </a:xfrm>
          <a:prstGeom prst="rect">
            <a:avLst/>
          </a:prstGeom>
          <a:solidFill>
            <a:srgbClr val="A8CDD7"/>
          </a:solidFill>
          <a:ln>
            <a:solidFill>
              <a:srgbClr val="7C979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8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Bac </a:t>
            </a:r>
            <a:r>
              <a:rPr lang="fr-FR" sz="18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pro</a:t>
            </a:r>
          </a:p>
          <a:p>
            <a:pPr algn="ctr"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Métiers de l’accueil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302" name="Rectangle 9"/>
          <p:cNvSpPr/>
          <p:nvPr/>
        </p:nvSpPr>
        <p:spPr>
          <a:xfrm>
            <a:off x="1440000" y="1800000"/>
            <a:ext cx="755640" cy="2512080"/>
          </a:xfrm>
          <a:prstGeom prst="rect">
            <a:avLst/>
          </a:prstGeom>
          <a:solidFill>
            <a:srgbClr val="72A376"/>
          </a:solidFill>
          <a:ln>
            <a:solidFill>
              <a:srgbClr val="5478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6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Bac </a:t>
            </a:r>
            <a:r>
              <a:rPr lang="fr-FR" sz="16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pro</a:t>
            </a:r>
          </a:p>
          <a:p>
            <a:pPr algn="ctr">
              <a:lnSpc>
                <a:spcPct val="100000"/>
              </a:lnSpc>
              <a:buNone/>
            </a:pPr>
            <a:r>
              <a:rPr lang="fr-FR" sz="16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fr-FR" sz="8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Logistique</a:t>
            </a:r>
            <a:endParaRPr lang="fr-FR" sz="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600" b="0" strike="noStrike" spc="-1" dirty="0">
              <a:latin typeface="Arial"/>
            </a:endParaRPr>
          </a:p>
        </p:txBody>
      </p:sp>
      <p:sp>
        <p:nvSpPr>
          <p:cNvPr id="303" name="Rectangle 13"/>
          <p:cNvSpPr/>
          <p:nvPr/>
        </p:nvSpPr>
        <p:spPr>
          <a:xfrm>
            <a:off x="2304360" y="1807920"/>
            <a:ext cx="755640" cy="2512080"/>
          </a:xfrm>
          <a:prstGeom prst="rect">
            <a:avLst/>
          </a:prstGeom>
          <a:solidFill>
            <a:srgbClr val="72A376"/>
          </a:solidFill>
          <a:ln>
            <a:solidFill>
              <a:srgbClr val="5478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6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Bac </a:t>
            </a:r>
            <a:r>
              <a:rPr lang="fr-FR" sz="16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pro</a:t>
            </a:r>
          </a:p>
          <a:p>
            <a:pPr algn="ctr">
              <a:lnSpc>
                <a:spcPct val="100000"/>
              </a:lnSpc>
              <a:buNone/>
            </a:pPr>
            <a:r>
              <a:rPr lang="fr-FR" sz="16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</a:p>
          <a:p>
            <a:pPr algn="ctr">
              <a:lnSpc>
                <a:spcPct val="100000"/>
              </a:lnSpc>
              <a:buNone/>
            </a:pPr>
            <a:r>
              <a:rPr lang="fr-FR" sz="9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Transport</a:t>
            </a:r>
            <a:endParaRPr lang="fr-FR" sz="9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600" b="0" strike="noStrike" spc="-1" dirty="0">
              <a:latin typeface="Arial"/>
            </a:endParaRPr>
          </a:p>
        </p:txBody>
      </p:sp>
      <p:sp>
        <p:nvSpPr>
          <p:cNvPr id="304" name="Rectangle 14"/>
          <p:cNvSpPr/>
          <p:nvPr/>
        </p:nvSpPr>
        <p:spPr>
          <a:xfrm>
            <a:off x="2340000" y="900360"/>
            <a:ext cx="720000" cy="719640"/>
          </a:xfrm>
          <a:prstGeom prst="rect">
            <a:avLst/>
          </a:prstGeom>
          <a:solidFill>
            <a:srgbClr val="72A376"/>
          </a:solidFill>
          <a:ln>
            <a:solidFill>
              <a:srgbClr val="5478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Gallieni </a:t>
            </a:r>
            <a:endParaRPr lang="fr-FR" sz="1100" b="1" strike="noStrike" spc="-1" dirty="0" smtClean="0">
              <a:solidFill>
                <a:srgbClr val="FFFFFF"/>
              </a:solid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  <a:buNone/>
            </a:pPr>
            <a:endParaRPr lang="fr-FR" sz="1100" b="1" strike="noStrike" spc="-1" dirty="0" smtClean="0">
              <a:solidFill>
                <a:srgbClr val="FFFFFF"/>
              </a:solid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9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Toulouse</a:t>
            </a:r>
            <a:endParaRPr lang="fr-FR" sz="9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5" name="Rectangle 15"/>
          <p:cNvSpPr/>
          <p:nvPr/>
        </p:nvSpPr>
        <p:spPr>
          <a:xfrm>
            <a:off x="1440000" y="907920"/>
            <a:ext cx="756360" cy="719640"/>
          </a:xfrm>
          <a:prstGeom prst="rect">
            <a:avLst/>
          </a:prstGeom>
          <a:solidFill>
            <a:srgbClr val="72A376"/>
          </a:solidFill>
          <a:ln>
            <a:solidFill>
              <a:srgbClr val="5478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0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Valence </a:t>
            </a:r>
            <a:r>
              <a:rPr lang="fr-FR" sz="10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d’Agen</a:t>
            </a:r>
          </a:p>
          <a:p>
            <a:pPr algn="ctr">
              <a:lnSpc>
                <a:spcPct val="100000"/>
              </a:lnSpc>
              <a:buNone/>
            </a:pPr>
            <a:endParaRPr lang="fr-FR" sz="10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0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Toulouse</a:t>
            </a:r>
            <a:endParaRPr lang="fr-FR" sz="10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extShape 1"/>
          <p:cNvSpPr/>
          <p:nvPr/>
        </p:nvSpPr>
        <p:spPr>
          <a:xfrm>
            <a:off x="539640" y="332640"/>
            <a:ext cx="8064360" cy="14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4400" b="0" strike="noStrike" spc="-1">
                <a:solidFill>
                  <a:srgbClr val="A8CDD7"/>
                </a:solidFill>
                <a:latin typeface="Calibri"/>
                <a:ea typeface="DejaVu Sans"/>
              </a:rPr>
              <a:t>Enseignements OPTIONNELS</a:t>
            </a: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fr-FR" sz="4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FR" sz="4400" b="0" strike="noStrike" spc="-1">
                <a:solidFill>
                  <a:srgbClr val="A8CDD7"/>
                </a:solidFill>
                <a:latin typeface="Calibri"/>
                <a:ea typeface="DejaVu Sans"/>
              </a:rPr>
              <a:t>en classe de 1</a:t>
            </a:r>
            <a:r>
              <a:rPr lang="fr-FR" sz="4400" b="0" strike="noStrike" spc="-1" baseline="30000">
                <a:solidFill>
                  <a:srgbClr val="A8CDD7"/>
                </a:solidFill>
                <a:latin typeface="Calibri"/>
                <a:ea typeface="DejaVu Sans"/>
              </a:rPr>
              <a:t>ère</a:t>
            </a:r>
            <a:r>
              <a:rPr lang="fr-FR" sz="4400" b="0" strike="noStrike" spc="-1">
                <a:solidFill>
                  <a:srgbClr val="A8CDD7"/>
                </a:solidFill>
                <a:latin typeface="Calibri"/>
                <a:ea typeface="DejaVu Sans"/>
              </a:rPr>
              <a:t> PRO</a:t>
            </a:r>
            <a:endParaRPr lang="fr-FR" sz="4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307" name="TextShape 2"/>
          <p:cNvSpPr/>
          <p:nvPr/>
        </p:nvSpPr>
        <p:spPr>
          <a:xfrm>
            <a:off x="395640" y="2205000"/>
            <a:ext cx="8424720" cy="2404080"/>
          </a:xfrm>
          <a:prstGeom prst="rect">
            <a:avLst/>
          </a:prstGeom>
          <a:noFill/>
          <a:ln w="15875">
            <a:solidFill>
              <a:srgbClr val="B0CCB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Section européenne anglais (AGORA et MCV) – </a:t>
            </a:r>
            <a:r>
              <a:rPr lang="fr-FR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2h</a:t>
            </a:r>
            <a:endParaRPr lang="fr-FR" sz="2000" b="0" strike="noStrike" spc="-1" dirty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fr-FR" sz="2000" b="0" strike="noStrike" spc="-1" dirty="0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Atelier chorale et orchestre – 2h (mercredi après-midi</a:t>
            </a:r>
            <a:r>
              <a:rPr lang="fr-FR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)</a:t>
            </a:r>
          </a:p>
          <a:p>
            <a:pPr>
              <a:lnSpc>
                <a:spcPct val="100000"/>
              </a:lnSpc>
              <a:buClr>
                <a:srgbClr val="000000"/>
              </a:buClr>
            </a:pPr>
            <a:endParaRPr lang="fr-FR" sz="2000" b="0" strike="noStrike" spc="-1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000" spc="-1" dirty="0" smtClean="0">
                <a:solidFill>
                  <a:srgbClr val="000000"/>
                </a:solidFill>
                <a:latin typeface="Arial"/>
                <a:ea typeface="DejaVu Sans"/>
              </a:rPr>
              <a:t>Brevet d’Initiation à l’aéronautique</a:t>
            </a:r>
            <a:r>
              <a:rPr lang="fr-FR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BIA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TextShape 1"/>
          <p:cNvSpPr/>
          <p:nvPr/>
        </p:nvSpPr>
        <p:spPr>
          <a:xfrm>
            <a:off x="457200" y="274680"/>
            <a:ext cx="8578440" cy="11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4400" b="0" strike="noStrike" spc="-1">
                <a:solidFill>
                  <a:srgbClr val="A8CDD7"/>
                </a:solidFill>
                <a:latin typeface="Calibri"/>
                <a:ea typeface="DejaVu Sans"/>
              </a:rPr>
              <a:t>LA VOIE PROFESSIONNELLE PAR APPRENTISSAGE :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400" name="CustomShape 3"/>
          <p:cNvSpPr/>
          <p:nvPr/>
        </p:nvSpPr>
        <p:spPr>
          <a:xfrm>
            <a:off x="395640" y="1700640"/>
            <a:ext cx="8280720" cy="103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43080" indent="-3430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La famille contacte le CFA et recherche une entreprise pour un contrat d'apprentissage (bac pro et CAP)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FR" sz="1800" b="0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Contact CFA : </a:t>
            </a:r>
            <a:r>
              <a:rPr lang="fr-FR" sz="1800" b="0" strike="noStrike" spc="-1" dirty="0" smtClean="0">
                <a:solidFill>
                  <a:srgbClr val="C00000"/>
                </a:solidFill>
                <a:latin typeface="Calibri"/>
                <a:ea typeface="DejaVu Sans"/>
              </a:rPr>
              <a:t>Raphaël DUSSUELLE </a:t>
            </a:r>
            <a:r>
              <a:rPr lang="fr-FR" sz="1800" b="0" i="1" u="sng" strike="noStrike" spc="-1" dirty="0" smtClean="0">
                <a:solidFill>
                  <a:srgbClr val="FF0000"/>
                </a:solidFill>
                <a:latin typeface="Calibri"/>
                <a:ea typeface="DejaVu Sans"/>
              </a:rPr>
              <a:t>raphael.dussuelle</a:t>
            </a:r>
            <a:r>
              <a:rPr lang="fr-FR" sz="1800" b="0" i="1" u="sng" strike="noStrike" spc="-1" dirty="0" smtClean="0">
                <a:solidFill>
                  <a:srgbClr val="FF0000"/>
                </a:solidFill>
                <a:uFillTx/>
                <a:latin typeface="Calibri"/>
                <a:ea typeface="DejaVu Sans"/>
                <a:hlinkClick r:id="rId2"/>
              </a:rPr>
              <a:t>@ac-toulouse.fr</a:t>
            </a:r>
            <a:endParaRPr lang="fr-FR" sz="1800" b="0" i="1" u="sng" strike="noStrike" spc="-1" dirty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La famille contacte le lycée Clément Marot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FR" sz="1800" b="0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Contact lycée (apprentissage) : Auguste VIEIRA (DDFPT) ddfpt.cmarot@ac-toulouse.fr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dirty="0"/>
              <a:t/>
            </a:r>
            <a:br>
              <a:rPr dirty="0"/>
            </a:b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FR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fr-FR" sz="2400" b="0" strike="noStrike" spc="-1" dirty="0">
              <a:latin typeface="Arial"/>
            </a:endParaRPr>
          </a:p>
        </p:txBody>
      </p:sp>
      <p:sp>
        <p:nvSpPr>
          <p:cNvPr id="401" name="ZoneTexte 1"/>
          <p:cNvSpPr/>
          <p:nvPr/>
        </p:nvSpPr>
        <p:spPr>
          <a:xfrm>
            <a:off x="395640" y="3812400"/>
            <a:ext cx="8280720" cy="974520"/>
          </a:xfrm>
          <a:prstGeom prst="rect">
            <a:avLst/>
          </a:prstGeom>
          <a:noFill/>
          <a:ln w="15875">
            <a:solidFill>
              <a:srgbClr val="72A376">
                <a:alpha val="99000"/>
              </a:srgb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lang="fr-FR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La Chambre des Métiers du Lot à Cahors o</a:t>
            </a:r>
            <a:r>
              <a:rPr lang="fr-FR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rganise toutes les semaines à 14h des réunions d'information, rue St Ambroise.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FR" sz="1800" b="0" strike="noStrike" spc="-1">
                <a:solidFill>
                  <a:srgbClr val="C00000"/>
                </a:solidFill>
                <a:latin typeface="Calibri"/>
                <a:ea typeface="DejaVu Sans"/>
              </a:rPr>
              <a:t>Contact pour inscriptions : Sarah DELPECH 05.65.35.13.55  s.delpech@cm-cahors.fr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extShape 1"/>
          <p:cNvSpPr/>
          <p:nvPr/>
        </p:nvSpPr>
        <p:spPr>
          <a:xfrm>
            <a:off x="462240" y="-9936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4400" b="0" strike="noStrike" spc="-1">
                <a:solidFill>
                  <a:srgbClr val="A8CDD7"/>
                </a:solidFill>
                <a:latin typeface="Calibri"/>
                <a:ea typeface="DejaVu Sans"/>
              </a:rPr>
              <a:t>RESSOURCES INTERNET :</a:t>
            </a:r>
            <a:r>
              <a:rPr lang="fr-FR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403" name="TextShape 2"/>
          <p:cNvSpPr/>
          <p:nvPr/>
        </p:nvSpPr>
        <p:spPr>
          <a:xfrm>
            <a:off x="395640" y="1988840"/>
            <a:ext cx="8424360" cy="32285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u="sng" strike="noStrike" spc="-1" dirty="0">
                <a:uFillTx/>
                <a:latin typeface="Calibri"/>
                <a:ea typeface="DejaVu Sans"/>
                <a:hlinkClick r:id="rId2"/>
              </a:rPr>
              <a:t>https://www.onisep.fr/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u="sng" strike="noStrike" spc="-1" dirty="0">
                <a:uFillTx/>
                <a:latin typeface="Calibri"/>
                <a:ea typeface="DejaVu Sans"/>
                <a:hlinkClick r:id="rId3"/>
              </a:rPr>
              <a:t>http://www.horizons21.fr/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marL="171360" indent="-457200">
              <a:lnSpc>
                <a:spcPct val="100000"/>
              </a:lnSpc>
              <a:buClr>
                <a:srgbClr val="0000FF"/>
              </a:buClr>
              <a:buFont typeface="Wingdings" charset="2"/>
              <a:buChar char=""/>
            </a:pPr>
            <a:r>
              <a:rPr lang="fr-FR" sz="1800" b="0" u="sng" strike="noStrike" spc="-1" dirty="0" smtClean="0">
                <a:uFillTx/>
                <a:latin typeface="Calibri"/>
                <a:ea typeface="DejaVu Sans"/>
                <a:hlinkClick r:id="rId4"/>
              </a:rPr>
              <a:t>https</a:t>
            </a:r>
            <a:r>
              <a:rPr lang="fr-FR" sz="1800" b="0" u="sng" strike="noStrike" spc="-1" dirty="0">
                <a:uFillTx/>
                <a:latin typeface="Calibri"/>
                <a:ea typeface="DejaVu Sans"/>
                <a:hlinkClick r:id="rId4"/>
              </a:rPr>
              <a:t>://www.education.gouv.fr/reussir-au-lycee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marL="171360" indent="-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0" u="sng" strike="noStrike" spc="-1" dirty="0">
                <a:uFillTx/>
                <a:latin typeface="Calibri"/>
                <a:ea typeface="DejaVu Sans"/>
                <a:hlinkClick r:id="rId5"/>
              </a:rPr>
              <a:t>https://www.nouvelle-voiepro.fr/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marL="171360" indent="-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1" u="sng" strike="noStrike" spc="-1" dirty="0" smtClean="0">
                <a:uFillTx/>
                <a:latin typeface="Calibri"/>
                <a:ea typeface="DejaVu Sans"/>
                <a:hlinkClick r:id="rId6"/>
              </a:rPr>
              <a:t>https</a:t>
            </a:r>
            <a:r>
              <a:rPr lang="fr-FR" sz="1800" b="1" u="sng" strike="noStrike" spc="-1" dirty="0">
                <a:uFillTx/>
                <a:latin typeface="Calibri"/>
                <a:ea typeface="DejaVu Sans"/>
                <a:hlinkClick r:id="rId6"/>
              </a:rPr>
              <a:t>://www.parcoursup.fr/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400" cy="547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strike="noStrike" cap="all" spc="-1" dirty="0">
                <a:solidFill>
                  <a:srgbClr val="A8CDD7"/>
                </a:solidFill>
                <a:latin typeface="Calibri"/>
              </a:rPr>
              <a:t>Pour en savoir plus :</a:t>
            </a:r>
            <a:endParaRPr lang="fr-FR" sz="4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PlaceHolder 2"/>
          <p:cNvSpPr>
            <a:spLocks noGrp="1"/>
          </p:cNvSpPr>
          <p:nvPr>
            <p:ph/>
          </p:nvPr>
        </p:nvSpPr>
        <p:spPr>
          <a:xfrm>
            <a:off x="323528" y="1100520"/>
            <a:ext cx="8568952" cy="4775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A8CDD7"/>
              </a:buClr>
              <a:buFont typeface="Wingdings" charset="2"/>
              <a:buChar char=""/>
            </a:pPr>
            <a:r>
              <a:rPr lang="fr-FR" sz="1600" b="1" u="sng" strike="noStrike" spc="-1" dirty="0">
                <a:solidFill>
                  <a:srgbClr val="A8CDD7"/>
                </a:solidFill>
                <a:uFillTx/>
                <a:latin typeface="Arial"/>
              </a:rPr>
              <a:t>Centre d’Information et d’Orientation (CIO</a:t>
            </a:r>
            <a:r>
              <a:rPr lang="fr-FR" sz="1600" b="1" strike="noStrike" spc="-1" dirty="0">
                <a:solidFill>
                  <a:srgbClr val="A8CDD7"/>
                </a:solidFill>
                <a:latin typeface="Arial"/>
              </a:rPr>
              <a:t>) 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1600" b="1" strike="noStrike" spc="-1" dirty="0">
                <a:solidFill>
                  <a:srgbClr val="000000"/>
                </a:solidFill>
                <a:latin typeface="Arial"/>
              </a:rPr>
              <a:t>64 Boulevard Gambetta, 46000 Cahors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1600" b="1" strike="noStrike" spc="-1" dirty="0">
                <a:solidFill>
                  <a:srgbClr val="000000"/>
                </a:solidFill>
                <a:latin typeface="Arial"/>
              </a:rPr>
              <a:t>Ouvert tous les jours du lundi au vendredi ainsi que pendant les vacances scolaires 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1600" b="1" strike="noStrike" spc="-1" dirty="0">
                <a:solidFill>
                  <a:srgbClr val="000000"/>
                </a:solidFill>
                <a:latin typeface="Arial"/>
              </a:rPr>
              <a:t>Prise de rendez-vous avec </a:t>
            </a:r>
            <a:r>
              <a:rPr lang="fr-FR" sz="1600" b="1" u="sng" strike="noStrike" spc="-1" dirty="0">
                <a:solidFill>
                  <a:srgbClr val="000000"/>
                </a:solidFill>
                <a:uFillTx/>
                <a:latin typeface="Arial"/>
              </a:rPr>
              <a:t>les Psychologues de l’Education Nationale </a:t>
            </a:r>
            <a:r>
              <a:rPr lang="fr-FR" sz="1600" b="1" strike="noStrike" spc="-1" dirty="0">
                <a:solidFill>
                  <a:srgbClr val="000000"/>
                </a:solidFill>
                <a:latin typeface="Arial"/>
              </a:rPr>
              <a:t>au 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1600" b="1" strike="noStrike" spc="-1" dirty="0">
                <a:solidFill>
                  <a:srgbClr val="000000"/>
                </a:solidFill>
                <a:latin typeface="Arial"/>
              </a:rPr>
              <a:t>05 65 30 19 05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A8CDD7"/>
              </a:buClr>
              <a:buFont typeface="Wingdings" charset="2"/>
              <a:buChar char=""/>
              <a:tabLst>
                <a:tab pos="0" algn="l"/>
              </a:tabLst>
            </a:pPr>
            <a:r>
              <a:rPr lang="fr-FR" sz="1600" b="1" u="sng" strike="noStrike" spc="-1" dirty="0" smtClean="0">
                <a:solidFill>
                  <a:srgbClr val="A8CDD7"/>
                </a:solidFill>
                <a:uFillTx/>
                <a:latin typeface="Arial"/>
              </a:rPr>
              <a:t>Mme </a:t>
            </a:r>
            <a:r>
              <a:rPr lang="fr-FR" sz="1600" b="1" u="sng" strike="noStrike" spc="-1" dirty="0">
                <a:solidFill>
                  <a:srgbClr val="A8CDD7"/>
                </a:solidFill>
                <a:uFillTx/>
                <a:latin typeface="Arial"/>
              </a:rPr>
              <a:t>LE MOAL PSY-EN du lycée MAROT</a:t>
            </a:r>
            <a:r>
              <a:rPr lang="fr-FR" sz="1600" b="1" strike="noStrike" spc="-1" dirty="0">
                <a:solidFill>
                  <a:srgbClr val="A8CDD7"/>
                </a:solidFill>
                <a:latin typeface="Arial"/>
              </a:rPr>
              <a:t>, présente au lycée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1600" b="1" strike="noStrike" spc="-1" dirty="0">
                <a:solidFill>
                  <a:srgbClr val="000000"/>
                </a:solidFill>
                <a:latin typeface="Arial"/>
              </a:rPr>
              <a:t>	</a:t>
            </a:r>
            <a:r>
              <a:rPr lang="fr-FR" sz="1600" b="1" strike="noStrike" spc="-1" dirty="0" smtClean="0">
                <a:solidFill>
                  <a:srgbClr val="000000"/>
                </a:solidFill>
                <a:latin typeface="Arial"/>
              </a:rPr>
              <a:t>Les </a:t>
            </a:r>
            <a:r>
              <a:rPr lang="fr-FR" sz="1600" b="1" strike="noStrike" spc="-1" dirty="0">
                <a:solidFill>
                  <a:srgbClr val="000000"/>
                </a:solidFill>
                <a:latin typeface="Arial"/>
              </a:rPr>
              <a:t>rendez-vous se prennent à la vie </a:t>
            </a:r>
            <a:r>
              <a:rPr lang="fr-FR" sz="1600" b="1" strike="noStrike" spc="-1" dirty="0" smtClean="0">
                <a:solidFill>
                  <a:srgbClr val="000000"/>
                </a:solidFill>
                <a:latin typeface="Arial"/>
              </a:rPr>
              <a:t>scolaire ou via l’ENT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A8CDD7"/>
              </a:buClr>
              <a:buFont typeface="Wingdings" charset="2"/>
              <a:buChar char=""/>
              <a:tabLst>
                <a:tab pos="0" algn="l"/>
              </a:tabLst>
            </a:pPr>
            <a:r>
              <a:rPr lang="fr-FR" sz="1600" b="1" u="sng" strike="noStrike" spc="-1" dirty="0">
                <a:solidFill>
                  <a:srgbClr val="A8CDD7"/>
                </a:solidFill>
                <a:uFillTx/>
                <a:latin typeface="Arial"/>
              </a:rPr>
              <a:t>2 professeurs principaux</a:t>
            </a:r>
            <a:r>
              <a:rPr lang="fr-FR" sz="1600" b="1" strike="noStrike" spc="-1" dirty="0">
                <a:solidFill>
                  <a:srgbClr val="A8CDD7"/>
                </a:solidFill>
                <a:latin typeface="Arial"/>
              </a:rPr>
              <a:t> de chaque classe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A8CDD7"/>
              </a:buClr>
              <a:buFont typeface="Wingdings" charset="2"/>
              <a:buChar char=""/>
              <a:tabLst>
                <a:tab pos="0" algn="l"/>
              </a:tabLst>
            </a:pPr>
            <a:r>
              <a:rPr lang="fr-FR" sz="1600" b="1" strike="noStrike" spc="-1" dirty="0">
                <a:solidFill>
                  <a:srgbClr val="A8CDD7"/>
                </a:solidFill>
                <a:latin typeface="Arial"/>
              </a:rPr>
              <a:t>Des documents au </a:t>
            </a:r>
            <a:r>
              <a:rPr lang="fr-FR" sz="1600" b="1" strike="noStrike" spc="-1" dirty="0" smtClean="0">
                <a:solidFill>
                  <a:srgbClr val="A8CDD7"/>
                </a:solidFill>
                <a:latin typeface="Arial"/>
              </a:rPr>
              <a:t>CDI / Les professeurs documentalistes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A8CDD7"/>
              </a:buClr>
              <a:buFont typeface="Wingdings" charset="2"/>
              <a:buChar char=""/>
              <a:tabLst>
                <a:tab pos="0" algn="l"/>
              </a:tabLst>
            </a:pPr>
            <a:r>
              <a:rPr lang="fr-FR" sz="1600" b="1" u="sng" strike="noStrike" spc="-1" dirty="0">
                <a:solidFill>
                  <a:srgbClr val="A8CDD7"/>
                </a:solidFill>
                <a:uFillTx/>
                <a:latin typeface="Arial"/>
              </a:rPr>
              <a:t>L’équipe de direction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>
          <a:xfrm>
            <a:off x="467544" y="1052736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strike="noStrike" cap="all" spc="-1" dirty="0" smtClean="0">
                <a:solidFill>
                  <a:srgbClr val="A8CDD7"/>
                </a:solidFill>
                <a:latin typeface="Calibri"/>
              </a:rPr>
              <a:t>NOUS VOUS REMERCIONS DE VOTRE ATTENTION</a:t>
            </a:r>
            <a:endParaRPr lang="fr-FR" sz="4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5546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Image 5" descr="schéma études .png"/>
          <p:cNvPicPr/>
          <p:nvPr/>
        </p:nvPicPr>
        <p:blipFill>
          <a:blip r:embed="rId2"/>
          <a:stretch/>
        </p:blipFill>
        <p:spPr>
          <a:xfrm>
            <a:off x="2483640" y="205560"/>
            <a:ext cx="6467040" cy="6552000"/>
          </a:xfrm>
          <a:prstGeom prst="rect">
            <a:avLst/>
          </a:prstGeom>
          <a:ln w="0">
            <a:noFill/>
          </a:ln>
        </p:spPr>
      </p:pic>
      <p:sp>
        <p:nvSpPr>
          <p:cNvPr id="276" name="PlaceHolder 1"/>
          <p:cNvSpPr/>
          <p:nvPr/>
        </p:nvSpPr>
        <p:spPr>
          <a:xfrm>
            <a:off x="107640" y="1196640"/>
            <a:ext cx="2304000" cy="3511080"/>
          </a:xfrm>
          <a:prstGeom prst="rect">
            <a:avLst/>
          </a:prstGeom>
          <a:noFill/>
          <a:ln w="28575">
            <a:solidFill>
              <a:srgbClr val="0070C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9000" anchor="b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2400" b="0" strike="noStrike" cap="all" spc="-1" dirty="0">
                <a:solidFill>
                  <a:srgbClr val="0070C0"/>
                </a:solidFill>
                <a:latin typeface="Franklin Gothic Medium"/>
                <a:ea typeface="DejaVu Sans"/>
              </a:rPr>
              <a:t>3 VOIES </a:t>
            </a:r>
            <a:r>
              <a:rPr lang="fr-FR" sz="2400" b="0" strike="noStrike" cap="all" spc="-1" dirty="0" err="1">
                <a:solidFill>
                  <a:srgbClr val="0070C0"/>
                </a:solidFill>
                <a:latin typeface="Franklin Gothic Medium"/>
                <a:ea typeface="DejaVu Sans"/>
              </a:rPr>
              <a:t>DIFFéRENTES</a:t>
            </a: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5400" b="0" strike="noStrike" cap="all" spc="-1" dirty="0" smtClean="0">
                <a:solidFill>
                  <a:srgbClr val="0070C0"/>
                </a:solidFill>
                <a:latin typeface="Franklin Gothic Medium"/>
                <a:ea typeface="DejaVu Sans"/>
              </a:rPr>
              <a:t>=</a:t>
            </a:r>
            <a:endParaRPr lang="fr-FR" sz="5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2400" b="0" strike="noStrike" cap="all" spc="-1" dirty="0" smtClean="0">
                <a:solidFill>
                  <a:srgbClr val="0070C0"/>
                </a:solidFill>
                <a:latin typeface="Franklin Gothic Medium"/>
                <a:ea typeface="DejaVu Sans"/>
              </a:rPr>
              <a:t>3 </a:t>
            </a:r>
            <a:r>
              <a:rPr lang="fr-FR" sz="2400" b="0" strike="noStrike" cap="all" spc="-1" dirty="0">
                <a:solidFill>
                  <a:srgbClr val="0070C0"/>
                </a:solidFill>
                <a:latin typeface="Franklin Gothic Medium"/>
                <a:ea typeface="DejaVu Sans"/>
              </a:rPr>
              <a:t>VOIES D’EXCELLENCE</a:t>
            </a: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2400" b="0" strike="noStrike" spc="-1" dirty="0">
              <a:latin typeface="Arial"/>
            </a:endParaRPr>
          </a:p>
        </p:txBody>
      </p:sp>
      <p:sp>
        <p:nvSpPr>
          <p:cNvPr id="277" name="Rectangle 1"/>
          <p:cNvSpPr/>
          <p:nvPr/>
        </p:nvSpPr>
        <p:spPr>
          <a:xfrm>
            <a:off x="-2988720" y="-603360"/>
            <a:ext cx="45360" cy="71640"/>
          </a:xfrm>
          <a:prstGeom prst="rect">
            <a:avLst/>
          </a:prstGeom>
          <a:solidFill>
            <a:srgbClr val="72A376"/>
          </a:solidFill>
          <a:ln>
            <a:solidFill>
              <a:srgbClr val="5478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 rot="19140000">
            <a:off x="863640" y="1677600"/>
            <a:ext cx="5868360" cy="1206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9000" anchor="b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3200" b="0" strike="noStrike" cap="all" spc="-1">
                <a:solidFill>
                  <a:srgbClr val="000000"/>
                </a:solidFill>
                <a:latin typeface="Franklin Gothic Medium"/>
              </a:rPr>
              <a:t>LES Procédures ET LE CALENDRIER DE L’ORIENTATION</a:t>
            </a: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 idx="4294967295"/>
          </p:nvPr>
        </p:nvSpPr>
        <p:spPr>
          <a:xfrm>
            <a:off x="107640" y="332640"/>
            <a:ext cx="89283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3800" b="0" strike="noStrike" cap="all" spc="-1" dirty="0">
                <a:solidFill>
                  <a:srgbClr val="A8CDD7"/>
                </a:solidFill>
                <a:latin typeface="Calibri"/>
              </a:rPr>
              <a:t>Le calendrier de l’orientation </a:t>
            </a:r>
            <a:r>
              <a:rPr dirty="0"/>
              <a:t/>
            </a:r>
            <a:br>
              <a:rPr dirty="0"/>
            </a:br>
            <a:r>
              <a:rPr lang="fr-FR" sz="3800" b="0" strike="noStrike" cap="all" spc="-1" dirty="0">
                <a:solidFill>
                  <a:srgbClr val="A8CDD7"/>
                </a:solidFill>
                <a:latin typeface="Calibri"/>
              </a:rPr>
              <a:t>et de l’affectation</a:t>
            </a:r>
            <a:endParaRPr lang="fr-FR" sz="3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idx="4294967295"/>
          </p:nvPr>
        </p:nvSpPr>
        <p:spPr>
          <a:xfrm>
            <a:off x="539552" y="1484784"/>
            <a:ext cx="8146888" cy="453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6000" lnSpcReduction="20000"/>
          </a:bodyPr>
          <a:lstStyle/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</a:rPr>
              <a:t>ORIENTATION</a:t>
            </a:r>
            <a:r>
              <a:rPr lang="fr-FR" sz="2300" b="1" strike="noStrike" spc="-1" dirty="0">
                <a:solidFill>
                  <a:srgbClr val="000000"/>
                </a:solidFill>
                <a:latin typeface="Franklin Gothic Book"/>
              </a:rPr>
              <a:t> = voie générale ou voie technologique ou voie professionnelle</a:t>
            </a:r>
            <a:endParaRPr lang="fr-FR" sz="23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2400" b="0" strike="noStrike" spc="-1" dirty="0">
                <a:solidFill>
                  <a:srgbClr val="FF0000"/>
                </a:solidFill>
                <a:latin typeface="Calibri"/>
                <a:ea typeface="MS PGothic"/>
              </a:rPr>
              <a:t>L’orientation est demandée par la famille ET décidée par le conseil de classe de 2</a:t>
            </a:r>
            <a:r>
              <a:rPr lang="fr-FR" sz="2400" b="0" strike="noStrike" spc="-1" baseline="30000" dirty="0">
                <a:solidFill>
                  <a:srgbClr val="FF0000"/>
                </a:solidFill>
                <a:latin typeface="Calibri"/>
                <a:ea typeface="MS PGothic"/>
              </a:rPr>
              <a:t>nde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  <a:ea typeface="MS PGothic"/>
              </a:rPr>
              <a:t>AFFECTATION</a:t>
            </a:r>
            <a:r>
              <a:rPr lang="fr-FR" sz="2300" b="1" strike="noStrike" spc="-1" dirty="0">
                <a:solidFill>
                  <a:srgbClr val="000000"/>
                </a:solidFill>
                <a:latin typeface="Franklin Gothic Book"/>
                <a:ea typeface="MS PGothic"/>
              </a:rPr>
              <a:t> = une voie précise dans un lycée précis</a:t>
            </a:r>
            <a:endParaRPr lang="fr-FR" sz="23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2300" b="1" strike="noStrike" spc="-1" dirty="0">
                <a:solidFill>
                  <a:srgbClr val="000000"/>
                </a:solidFill>
                <a:latin typeface="Franklin Gothic Book"/>
                <a:ea typeface="MS PGothic"/>
              </a:rPr>
              <a:t>Ex : 1</a:t>
            </a:r>
            <a:r>
              <a:rPr lang="fr-FR" sz="2300" b="1" strike="noStrike" spc="-1" baseline="30000" dirty="0">
                <a:solidFill>
                  <a:srgbClr val="000000"/>
                </a:solidFill>
                <a:latin typeface="Franklin Gothic Book"/>
                <a:ea typeface="MS PGothic"/>
              </a:rPr>
              <a:t>ère</a:t>
            </a:r>
            <a:r>
              <a:rPr lang="fr-FR" sz="2300" b="1" strike="noStrike" spc="-1" dirty="0">
                <a:solidFill>
                  <a:srgbClr val="000000"/>
                </a:solidFill>
                <a:latin typeface="Franklin Gothic Book"/>
                <a:ea typeface="MS PGothic"/>
              </a:rPr>
              <a:t> pro AGORA – lycée Clément Marot – Cahors </a:t>
            </a:r>
            <a:endParaRPr lang="fr-FR" sz="23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2300" b="1" strike="noStrike" spc="-1" dirty="0">
                <a:solidFill>
                  <a:srgbClr val="000000"/>
                </a:solidFill>
                <a:latin typeface="Franklin Gothic Book"/>
                <a:ea typeface="MS PGothic"/>
              </a:rPr>
              <a:t>Ex : 1</a:t>
            </a:r>
            <a:r>
              <a:rPr lang="fr-FR" sz="2300" b="1" strike="noStrike" spc="-1" baseline="30000" dirty="0">
                <a:solidFill>
                  <a:srgbClr val="000000"/>
                </a:solidFill>
                <a:latin typeface="Franklin Gothic Book"/>
                <a:ea typeface="MS PGothic"/>
              </a:rPr>
              <a:t>ère</a:t>
            </a:r>
            <a:r>
              <a:rPr lang="fr-FR" sz="2300" b="1" strike="noStrike" spc="-1" dirty="0">
                <a:solidFill>
                  <a:srgbClr val="000000"/>
                </a:solidFill>
                <a:latin typeface="Franklin Gothic Book"/>
                <a:ea typeface="MS PGothic"/>
              </a:rPr>
              <a:t> générale – lycée Clément Marot – Cahors </a:t>
            </a:r>
            <a:endParaRPr lang="fr-FR" sz="23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2300" b="1" strike="noStrike" spc="-1" dirty="0">
                <a:solidFill>
                  <a:srgbClr val="000000"/>
                </a:solidFill>
                <a:latin typeface="Franklin Gothic Book"/>
                <a:ea typeface="MS PGothic"/>
              </a:rPr>
              <a:t>Ex : 1</a:t>
            </a:r>
            <a:r>
              <a:rPr lang="fr-FR" sz="2300" b="1" strike="noStrike" spc="-1" baseline="30000" dirty="0">
                <a:solidFill>
                  <a:srgbClr val="000000"/>
                </a:solidFill>
                <a:latin typeface="Franklin Gothic Book"/>
                <a:ea typeface="MS PGothic"/>
              </a:rPr>
              <a:t>ère</a:t>
            </a:r>
            <a:r>
              <a:rPr lang="fr-FR" sz="2300" b="1" strike="noStrike" spc="-1" dirty="0">
                <a:solidFill>
                  <a:srgbClr val="000000"/>
                </a:solidFill>
                <a:latin typeface="Franklin Gothic Book"/>
                <a:ea typeface="MS PGothic"/>
              </a:rPr>
              <a:t> technologique STMG – Clément Marot – Cahors </a:t>
            </a:r>
            <a:endParaRPr lang="fr-FR" sz="23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400" b="0" strike="noStrike" spc="-1" dirty="0" smtClean="0">
              <a:solidFill>
                <a:srgbClr val="FF0000"/>
              </a:solidFill>
              <a:latin typeface="Calibri"/>
              <a:ea typeface="MS PGothic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2400" b="0" strike="noStrike" spc="-1" dirty="0" smtClean="0">
                <a:solidFill>
                  <a:srgbClr val="FF0000"/>
                </a:solidFill>
                <a:latin typeface="Calibri"/>
                <a:ea typeface="MS PGothic"/>
              </a:rPr>
              <a:t>L’affectation </a:t>
            </a:r>
            <a:r>
              <a:rPr lang="fr-FR" sz="2400" b="0" strike="noStrike" spc="-1" dirty="0">
                <a:solidFill>
                  <a:srgbClr val="FF0000"/>
                </a:solidFill>
                <a:latin typeface="Calibri"/>
                <a:ea typeface="MS PGothic"/>
              </a:rPr>
              <a:t>en voie générale est automatique (si conforme avec l’avis d’orientation)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2400" b="0" strike="noStrike" spc="-1" dirty="0">
                <a:solidFill>
                  <a:srgbClr val="FF0000"/>
                </a:solidFill>
                <a:latin typeface="Calibri"/>
                <a:ea typeface="MS PGothic"/>
              </a:rPr>
              <a:t>L’affectation en voie technologique et professionnelle est conditionnée à l’avis du CDC ET des places disponibles.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ctr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fr-FR" sz="2600" b="1" strike="noStrike" spc="-1" dirty="0">
                <a:solidFill>
                  <a:srgbClr val="0070C0"/>
                </a:solidFill>
                <a:latin typeface="Calibri"/>
                <a:ea typeface="MS PGothic"/>
              </a:rPr>
              <a:t>RESULTATS de l’AFFECTATION </a:t>
            </a:r>
            <a:r>
              <a:rPr lang="fr-FR" sz="2600" b="1" strike="noStrike" spc="-1" dirty="0" smtClean="0">
                <a:solidFill>
                  <a:srgbClr val="0070C0"/>
                </a:solidFill>
                <a:latin typeface="Calibri"/>
                <a:ea typeface="MS PGothic"/>
              </a:rPr>
              <a:t>fin juin</a:t>
            </a:r>
            <a:r>
              <a:rPr lang="fr-FR" sz="2600" b="1" strike="noStrike" spc="-1" dirty="0">
                <a:solidFill>
                  <a:srgbClr val="0070C0"/>
                </a:solidFill>
                <a:latin typeface="Calibri"/>
                <a:ea typeface="MS PGothic"/>
              </a:rPr>
              <a:t>. Ne pas manquer l’inscription !</a:t>
            </a:r>
            <a:endParaRPr lang="fr-FR" sz="2600" b="1" strike="noStrike" spc="-1" dirty="0">
              <a:solidFill>
                <a:srgbClr val="0070C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2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4" name="Picture 2"/>
          <p:cNvPicPr/>
          <p:nvPr/>
        </p:nvPicPr>
        <p:blipFill>
          <a:blip r:embed="rId2"/>
          <a:stretch/>
        </p:blipFill>
        <p:spPr>
          <a:xfrm>
            <a:off x="107504" y="2996952"/>
            <a:ext cx="792088" cy="72008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07214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107640" y="332640"/>
            <a:ext cx="89283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3800" b="0" strike="noStrike" cap="all" spc="-1">
                <a:solidFill>
                  <a:srgbClr val="A8CDD7"/>
                </a:solidFill>
                <a:latin typeface="Calibri"/>
              </a:rPr>
              <a:t>Voie professionnelle</a:t>
            </a:r>
            <a:endParaRPr lang="fr-FR" sz="3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/>
          </p:nvPr>
        </p:nvSpPr>
        <p:spPr>
          <a:xfrm>
            <a:off x="395640" y="1556640"/>
            <a:ext cx="8290800" cy="4535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</a:rPr>
              <a:t>Fiches dialogue : </a:t>
            </a:r>
            <a:r>
              <a:rPr lang="fr-FR" sz="2800" b="1" strike="noStrike" spc="-1" dirty="0">
                <a:solidFill>
                  <a:srgbClr val="000000"/>
                </a:solidFill>
                <a:latin typeface="Franklin Gothic Book"/>
              </a:rPr>
              <a:t>à renseigner </a:t>
            </a:r>
            <a:r>
              <a:rPr lang="fr-FR" sz="2800" b="1" strike="noStrike" spc="-1" dirty="0" smtClean="0">
                <a:solidFill>
                  <a:srgbClr val="000000"/>
                </a:solidFill>
                <a:latin typeface="Franklin Gothic Book"/>
              </a:rPr>
              <a:t>:</a:t>
            </a:r>
          </a:p>
          <a:p>
            <a:pPr marL="800280" lvl="2" indent="-457200" algn="just">
              <a:spcBef>
                <a:spcPts val="799"/>
              </a:spcBef>
              <a:buClr>
                <a:srgbClr val="0070C0"/>
              </a:buClr>
              <a:buFont typeface="Arial" pitchFamily="34" charset="0"/>
              <a:buChar char="•"/>
              <a:tabLst>
                <a:tab pos="0" algn="l"/>
              </a:tabLst>
            </a:pPr>
            <a:r>
              <a:rPr lang="fr-FR" sz="2400" b="1" spc="-1" dirty="0" smtClean="0">
                <a:solidFill>
                  <a:srgbClr val="000000"/>
                </a:solidFill>
                <a:latin typeface="Franklin Gothic Book"/>
              </a:rPr>
              <a:t>Pour le 1</a:t>
            </a:r>
            <a:r>
              <a:rPr lang="fr-FR" sz="2400" b="1" spc="-1" baseline="30000" dirty="0" smtClean="0">
                <a:solidFill>
                  <a:srgbClr val="000000"/>
                </a:solidFill>
                <a:latin typeface="Franklin Gothic Book"/>
              </a:rPr>
              <a:t>er</a:t>
            </a:r>
            <a:r>
              <a:rPr lang="fr-FR" sz="2400" b="1" spc="-1" dirty="0" smtClean="0">
                <a:solidFill>
                  <a:srgbClr val="000000"/>
                </a:solidFill>
                <a:latin typeface="Franklin Gothic Book"/>
              </a:rPr>
              <a:t> semestre : à remettre le </a:t>
            </a:r>
            <a:r>
              <a:rPr lang="fr-FR" sz="2400" b="1" spc="-1" dirty="0" smtClean="0">
                <a:solidFill>
                  <a:srgbClr val="0070C0"/>
                </a:solidFill>
                <a:latin typeface="Franklin Gothic Book"/>
              </a:rPr>
              <a:t>10/01/2025</a:t>
            </a:r>
            <a:r>
              <a:rPr lang="fr-FR" sz="2400" b="1" spc="-1" dirty="0" smtClean="0">
                <a:solidFill>
                  <a:srgbClr val="000000"/>
                </a:solidFill>
                <a:latin typeface="Franklin Gothic Book"/>
              </a:rPr>
              <a:t> au PP</a:t>
            </a:r>
          </a:p>
          <a:p>
            <a:pPr marL="800280" lvl="2" indent="-457200" algn="just">
              <a:spcBef>
                <a:spcPts val="799"/>
              </a:spcBef>
              <a:buClr>
                <a:srgbClr val="0070C0"/>
              </a:buClr>
              <a:buFont typeface="Arial" pitchFamily="34" charset="0"/>
              <a:buChar char="•"/>
              <a:tabLst>
                <a:tab pos="0" algn="l"/>
              </a:tabLst>
            </a:pPr>
            <a:r>
              <a:rPr lang="fr-FR" sz="2400" b="1" strike="noStrike" spc="-1" dirty="0" smtClean="0">
                <a:solidFill>
                  <a:srgbClr val="000000"/>
                </a:solidFill>
                <a:latin typeface="Franklin Gothic Book"/>
              </a:rPr>
              <a:t>Pour le 2</a:t>
            </a:r>
            <a:r>
              <a:rPr lang="fr-FR" sz="2400" b="1" strike="noStrike" spc="-1" baseline="30000" dirty="0" smtClean="0">
                <a:solidFill>
                  <a:srgbClr val="000000"/>
                </a:solidFill>
                <a:latin typeface="Franklin Gothic Book"/>
              </a:rPr>
              <a:t>ème</a:t>
            </a:r>
            <a:r>
              <a:rPr lang="fr-FR" sz="2400" b="1" strike="noStrike" spc="-1" dirty="0" smtClean="0">
                <a:solidFill>
                  <a:srgbClr val="000000"/>
                </a:solidFill>
                <a:latin typeface="Franklin Gothic Book"/>
              </a:rPr>
              <a:t> semestre : à remettre le </a:t>
            </a:r>
            <a:r>
              <a:rPr lang="fr-FR" sz="2400" b="1" strike="noStrike" spc="-1" dirty="0" smtClean="0">
                <a:solidFill>
                  <a:srgbClr val="0070C0"/>
                </a:solidFill>
                <a:latin typeface="Franklin Gothic Book"/>
              </a:rPr>
              <a:t>5/05/2025</a:t>
            </a:r>
            <a:r>
              <a:rPr lang="fr-FR" sz="2400" b="1" strike="noStrike" spc="-1" dirty="0" smtClean="0">
                <a:solidFill>
                  <a:srgbClr val="000000"/>
                </a:solidFill>
                <a:latin typeface="Franklin Gothic Book"/>
              </a:rPr>
              <a:t> au PP</a:t>
            </a:r>
          </a:p>
          <a:p>
            <a:pPr marL="343080" lvl="2" algn="just">
              <a:spcBef>
                <a:spcPts val="799"/>
              </a:spcBef>
              <a:buClr>
                <a:srgbClr val="0070C0"/>
              </a:buClr>
              <a:tabLst>
                <a:tab pos="0" algn="l"/>
              </a:tabLst>
            </a:pPr>
            <a:endParaRPr lang="fr-FR" sz="2400" b="1" strike="noStrike" spc="-1" dirty="0" smtClean="0">
              <a:solidFill>
                <a:srgbClr val="000000"/>
              </a:solidFill>
              <a:latin typeface="Franklin Gothic Book"/>
            </a:endParaRP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 smtClean="0">
                <a:solidFill>
                  <a:srgbClr val="0070C0"/>
                </a:solidFill>
                <a:latin typeface="Franklin Gothic Book"/>
              </a:rPr>
              <a:t>Conseils </a:t>
            </a: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</a:rPr>
              <a:t>de classe de 2PRO : </a:t>
            </a:r>
            <a:r>
              <a:rPr lang="fr-FR" sz="2800" b="1" strike="noStrike" spc="-1" dirty="0">
                <a:solidFill>
                  <a:srgbClr val="000000"/>
                </a:solidFill>
                <a:latin typeface="Franklin Gothic Book"/>
              </a:rPr>
              <a:t>semaine du 3 juin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 smtClean="0">
                <a:solidFill>
                  <a:srgbClr val="0070C0"/>
                </a:solidFill>
                <a:latin typeface="Franklin Gothic Book"/>
                <a:ea typeface="MS PGothic"/>
              </a:rPr>
              <a:t>Stage : </a:t>
            </a:r>
            <a:r>
              <a:rPr lang="fr-FR" sz="2800" b="1" strike="noStrike" spc="-1" dirty="0" smtClean="0">
                <a:solidFill>
                  <a:srgbClr val="000000"/>
                </a:solidFill>
                <a:latin typeface="Franklin Gothic Book"/>
                <a:ea typeface="MS PGothic"/>
              </a:rPr>
              <a:t>à partir du 9 juin jusqu’au 27 juin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  <a:ea typeface="MS PGothic"/>
              </a:rPr>
              <a:t>Résultats de l’AFFECTATION : </a:t>
            </a:r>
            <a:r>
              <a:rPr lang="fr-FR" sz="2800" b="1" strike="noStrike" spc="-1" dirty="0" smtClean="0">
                <a:solidFill>
                  <a:srgbClr val="000000"/>
                </a:solidFill>
                <a:latin typeface="Franklin Gothic Book"/>
                <a:ea typeface="MS PGothic"/>
              </a:rPr>
              <a:t>fin juin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  <a:ea typeface="MS PGothic"/>
              </a:rPr>
              <a:t>Inscriptions dans les lycées : </a:t>
            </a:r>
            <a:r>
              <a:rPr lang="fr-FR" sz="2800" b="1" strike="noStrike" spc="-1" dirty="0">
                <a:solidFill>
                  <a:srgbClr val="000000"/>
                </a:solidFill>
                <a:latin typeface="Franklin Gothic Book"/>
                <a:ea typeface="MS PGothic"/>
              </a:rPr>
              <a:t>début juillet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2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 idx="4294967295"/>
          </p:nvPr>
        </p:nvSpPr>
        <p:spPr>
          <a:xfrm>
            <a:off x="1547664" y="476672"/>
            <a:ext cx="2502521" cy="75592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b="1" strike="noStrike" cap="all" spc="-1" dirty="0" smtClean="0">
                <a:solidFill>
                  <a:srgbClr val="0070C0"/>
                </a:solidFill>
                <a:latin typeface="Calibri"/>
              </a:rPr>
              <a:t>Procédure  PAPIER :</a:t>
            </a:r>
            <a:br>
              <a:rPr lang="fr-FR" b="1" strike="noStrike" cap="all" spc="-1" dirty="0" smtClean="0">
                <a:solidFill>
                  <a:srgbClr val="0070C0"/>
                </a:solidFill>
                <a:latin typeface="Calibri"/>
              </a:rPr>
            </a:br>
            <a:r>
              <a:rPr lang="fr-FR" sz="2800" b="1" i="1" strike="noStrike" cap="all" spc="-1" dirty="0" smtClean="0">
                <a:solidFill>
                  <a:srgbClr val="0070C0"/>
                </a:solidFill>
                <a:latin typeface="Calibri"/>
              </a:rPr>
              <a:t>LA </a:t>
            </a:r>
            <a:r>
              <a:rPr lang="fr-FR" sz="2800" b="1" i="1" cap="all" spc="-1" dirty="0" err="1" smtClean="0">
                <a:solidFill>
                  <a:srgbClr val="0070C0"/>
                </a:solidFill>
                <a:latin typeface="Calibri"/>
              </a:rPr>
              <a:t>fiCHE</a:t>
            </a:r>
            <a:r>
              <a:rPr lang="fr-FR" sz="2800" b="1" i="1" cap="all" spc="-1" dirty="0" smtClean="0">
                <a:solidFill>
                  <a:srgbClr val="0070C0"/>
                </a:solidFill>
                <a:latin typeface="Calibri"/>
              </a:rPr>
              <a:t> </a:t>
            </a:r>
            <a:br>
              <a:rPr lang="fr-FR" sz="2800" b="1" i="1" cap="all" spc="-1" dirty="0" smtClean="0">
                <a:solidFill>
                  <a:srgbClr val="0070C0"/>
                </a:solidFill>
                <a:latin typeface="Calibri"/>
              </a:rPr>
            </a:br>
            <a:r>
              <a:rPr lang="fr-FR" sz="2800" b="1" i="1" cap="all" spc="-1" dirty="0" smtClean="0">
                <a:solidFill>
                  <a:srgbClr val="0070C0"/>
                </a:solidFill>
                <a:latin typeface="Calibri"/>
              </a:rPr>
              <a:t>DIALOGUE</a:t>
            </a:r>
            <a:endParaRPr lang="fr-FR" sz="3200" b="1" i="1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" name="Étoile à 5 branches 1"/>
          <p:cNvSpPr/>
          <p:nvPr/>
        </p:nvSpPr>
        <p:spPr>
          <a:xfrm>
            <a:off x="31938" y="-1"/>
            <a:ext cx="1803758" cy="1556793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PRO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305227" cy="4895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6632"/>
            <a:ext cx="4536504" cy="667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093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 idx="4294967295"/>
          </p:nvPr>
        </p:nvSpPr>
        <p:spPr>
          <a:xfrm>
            <a:off x="1547664" y="476672"/>
            <a:ext cx="2502521" cy="75592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b="1" strike="noStrike" cap="all" spc="-1" dirty="0" smtClean="0">
                <a:solidFill>
                  <a:srgbClr val="0070C0"/>
                </a:solidFill>
                <a:latin typeface="Calibri"/>
              </a:rPr>
              <a:t>Procédure  PAPIER :</a:t>
            </a:r>
            <a:br>
              <a:rPr lang="fr-FR" b="1" strike="noStrike" cap="all" spc="-1" dirty="0" smtClean="0">
                <a:solidFill>
                  <a:srgbClr val="0070C0"/>
                </a:solidFill>
                <a:latin typeface="Calibri"/>
              </a:rPr>
            </a:br>
            <a:r>
              <a:rPr lang="fr-FR" sz="2800" b="1" i="1" strike="noStrike" cap="all" spc="-1" dirty="0" smtClean="0">
                <a:solidFill>
                  <a:srgbClr val="0070C0"/>
                </a:solidFill>
                <a:latin typeface="Calibri"/>
              </a:rPr>
              <a:t>LA </a:t>
            </a:r>
            <a:r>
              <a:rPr lang="fr-FR" sz="2800" b="1" i="1" cap="all" spc="-1" dirty="0" err="1" smtClean="0">
                <a:solidFill>
                  <a:srgbClr val="0070C0"/>
                </a:solidFill>
                <a:latin typeface="Calibri"/>
              </a:rPr>
              <a:t>fiCHE</a:t>
            </a:r>
            <a:r>
              <a:rPr lang="fr-FR" sz="2800" b="1" i="1" cap="all" spc="-1" dirty="0" smtClean="0">
                <a:solidFill>
                  <a:srgbClr val="0070C0"/>
                </a:solidFill>
                <a:latin typeface="Calibri"/>
              </a:rPr>
              <a:t> </a:t>
            </a:r>
            <a:br>
              <a:rPr lang="fr-FR" sz="2800" b="1" i="1" cap="all" spc="-1" dirty="0" smtClean="0">
                <a:solidFill>
                  <a:srgbClr val="0070C0"/>
                </a:solidFill>
                <a:latin typeface="Calibri"/>
              </a:rPr>
            </a:br>
            <a:r>
              <a:rPr lang="fr-FR" sz="2800" b="1" i="1" cap="all" spc="-1" dirty="0" smtClean="0">
                <a:solidFill>
                  <a:srgbClr val="0070C0"/>
                </a:solidFill>
                <a:latin typeface="Calibri"/>
              </a:rPr>
              <a:t>DIALOGUE</a:t>
            </a:r>
            <a:endParaRPr lang="fr-FR" sz="3200" b="1" i="1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" name="Étoile à 5 branches 1"/>
          <p:cNvSpPr/>
          <p:nvPr/>
        </p:nvSpPr>
        <p:spPr>
          <a:xfrm>
            <a:off x="31938" y="-1"/>
            <a:ext cx="1803758" cy="1556793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PRO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" y="1556792"/>
            <a:ext cx="4456367" cy="5114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905" y="476672"/>
            <a:ext cx="4477925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04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 idx="4294967295"/>
          </p:nvPr>
        </p:nvSpPr>
        <p:spPr>
          <a:xfrm>
            <a:off x="107640" y="332640"/>
            <a:ext cx="8928360" cy="7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3800" b="0" strike="noStrike" cap="all" spc="-1" dirty="0">
                <a:solidFill>
                  <a:srgbClr val="A8CDD7"/>
                </a:solidFill>
                <a:latin typeface="Calibri"/>
              </a:rPr>
              <a:t>Voie </a:t>
            </a:r>
            <a:r>
              <a:rPr lang="fr-FR" sz="3800" b="0" strike="noStrike" cap="all" spc="-1" dirty="0" smtClean="0">
                <a:solidFill>
                  <a:srgbClr val="A8CDD7"/>
                </a:solidFill>
                <a:latin typeface="Calibri"/>
              </a:rPr>
              <a:t>générale et technologique</a:t>
            </a:r>
            <a:endParaRPr lang="fr-FR" sz="3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 idx="4294967295"/>
          </p:nvPr>
        </p:nvSpPr>
        <p:spPr>
          <a:xfrm>
            <a:off x="395640" y="1340768"/>
            <a:ext cx="8290800" cy="475151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7500" lnSpcReduction="20000"/>
          </a:bodyPr>
          <a:lstStyle/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 smtClean="0">
                <a:solidFill>
                  <a:srgbClr val="0070C0"/>
                </a:solidFill>
                <a:latin typeface="Franklin Gothic Book"/>
              </a:rPr>
              <a:t>Procédure </a:t>
            </a:r>
            <a:r>
              <a:rPr lang="fr-FR" sz="2800" b="1" strike="noStrike" spc="-1" dirty="0" err="1" smtClean="0">
                <a:solidFill>
                  <a:srgbClr val="0070C0"/>
                </a:solidFill>
                <a:latin typeface="Franklin Gothic Book"/>
              </a:rPr>
              <a:t>Educonnect</a:t>
            </a:r>
            <a:r>
              <a:rPr lang="fr-FR" sz="2800" b="1" strike="noStrike" spc="-1" dirty="0" smtClean="0">
                <a:solidFill>
                  <a:srgbClr val="0070C0"/>
                </a:solidFill>
                <a:latin typeface="Franklin Gothic Book"/>
              </a:rPr>
              <a:t> : </a:t>
            </a:r>
            <a:endParaRPr lang="fr-FR" sz="2800" b="1" spc="-1" dirty="0">
              <a:solidFill>
                <a:srgbClr val="0070C0"/>
              </a:solidFill>
              <a:latin typeface="Franklin Gothic Book"/>
            </a:endParaRPr>
          </a:p>
          <a:p>
            <a:pPr marL="343080" lvl="3" algn="just">
              <a:spcBef>
                <a:spcPts val="799"/>
              </a:spcBef>
              <a:buClr>
                <a:srgbClr val="0070C0"/>
              </a:buClr>
              <a:tabLst>
                <a:tab pos="0" algn="l"/>
              </a:tabLst>
            </a:pPr>
            <a:r>
              <a:rPr lang="fr-FR" sz="2100" b="1" strike="noStrike" spc="-1" dirty="0" smtClean="0">
                <a:solidFill>
                  <a:srgbClr val="0070C0"/>
                </a:solidFill>
                <a:latin typeface="Franklin Gothic Book"/>
              </a:rPr>
              <a:t>	* </a:t>
            </a:r>
            <a:r>
              <a:rPr lang="fr-FR" sz="2100" b="1" strike="noStrike" spc="-1" dirty="0" smtClean="0">
                <a:solidFill>
                  <a:schemeClr val="tx1"/>
                </a:solidFill>
                <a:latin typeface="Franklin Gothic Book"/>
              </a:rPr>
              <a:t>du 25/11/24 au 13/01/2025 </a:t>
            </a:r>
            <a:r>
              <a:rPr lang="fr-FR" sz="2100" b="1" u="sng" strike="noStrike" spc="-1" dirty="0" smtClean="0">
                <a:solidFill>
                  <a:schemeClr val="tx1"/>
                </a:solidFill>
                <a:latin typeface="Franklin Gothic Book"/>
              </a:rPr>
              <a:t>intention provisoire</a:t>
            </a:r>
          </a:p>
          <a:p>
            <a:pPr marL="343080" lvl="3" algn="just">
              <a:spcBef>
                <a:spcPts val="799"/>
              </a:spcBef>
              <a:buClr>
                <a:srgbClr val="0070C0"/>
              </a:buClr>
              <a:tabLst>
                <a:tab pos="0" algn="l"/>
              </a:tabLst>
            </a:pPr>
            <a:r>
              <a:rPr lang="fr-FR" sz="2100" b="1" spc="-1" dirty="0">
                <a:solidFill>
                  <a:schemeClr val="tx1"/>
                </a:solidFill>
                <a:latin typeface="Franklin Gothic Book"/>
              </a:rPr>
              <a:t>	</a:t>
            </a:r>
            <a:r>
              <a:rPr lang="fr-FR" sz="2100" b="1" spc="-1" dirty="0" smtClean="0">
                <a:solidFill>
                  <a:srgbClr val="0070C0"/>
                </a:solidFill>
                <a:latin typeface="Franklin Gothic Book"/>
              </a:rPr>
              <a:t>*</a:t>
            </a:r>
            <a:r>
              <a:rPr lang="fr-FR" sz="2100" b="1" spc="-1" dirty="0" smtClean="0">
                <a:solidFill>
                  <a:schemeClr val="tx1"/>
                </a:solidFill>
                <a:latin typeface="Franklin Gothic Book"/>
              </a:rPr>
              <a:t> début février – accusé réception avis du CDC</a:t>
            </a: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tabLst>
                <a:tab pos="0" algn="l"/>
              </a:tabLst>
            </a:pPr>
            <a:r>
              <a:rPr lang="fr-FR" sz="2100" b="1" spc="-1" dirty="0">
                <a:solidFill>
                  <a:schemeClr val="tx1"/>
                </a:solidFill>
                <a:latin typeface="Franklin Gothic Book"/>
              </a:rPr>
              <a:t>	</a:t>
            </a:r>
            <a:r>
              <a:rPr lang="fr-FR" sz="2100" b="1" spc="-1" dirty="0" smtClean="0">
                <a:solidFill>
                  <a:srgbClr val="00B050"/>
                </a:solidFill>
                <a:latin typeface="Franklin Gothic Book"/>
              </a:rPr>
              <a:t>*</a:t>
            </a:r>
            <a:r>
              <a:rPr lang="fr-FR" sz="2100" b="1" spc="-1" dirty="0" smtClean="0">
                <a:solidFill>
                  <a:schemeClr val="tx1"/>
                </a:solidFill>
                <a:latin typeface="Franklin Gothic Book"/>
              </a:rPr>
              <a:t> </a:t>
            </a:r>
            <a:r>
              <a:rPr lang="fr-FR" sz="2100" b="1" strike="noStrike" spc="-1" dirty="0" smtClean="0">
                <a:solidFill>
                  <a:schemeClr val="tx1"/>
                </a:solidFill>
                <a:latin typeface="Franklin Gothic Book"/>
              </a:rPr>
              <a:t>Du 12/04/25 au 19/05/25 </a:t>
            </a:r>
            <a:r>
              <a:rPr lang="fr-FR" sz="2100" b="1" u="sng" spc="-1" dirty="0" smtClean="0">
                <a:solidFill>
                  <a:schemeClr val="tx1"/>
                </a:solidFill>
                <a:latin typeface="Franklin Gothic Book"/>
              </a:rPr>
              <a:t>demande</a:t>
            </a:r>
            <a:r>
              <a:rPr lang="fr-FR" sz="2100" b="1" u="sng" strike="noStrike" spc="-1" dirty="0" smtClean="0">
                <a:solidFill>
                  <a:schemeClr val="tx1"/>
                </a:solidFill>
                <a:latin typeface="Franklin Gothic Book"/>
              </a:rPr>
              <a:t> définitive</a:t>
            </a: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tabLst>
                <a:tab pos="0" algn="l"/>
              </a:tabLst>
            </a:pPr>
            <a:r>
              <a:rPr lang="fr-FR" sz="2100" b="1" spc="-1" dirty="0" smtClean="0">
                <a:solidFill>
                  <a:schemeClr val="tx1"/>
                </a:solidFill>
                <a:latin typeface="Franklin Gothic Book"/>
              </a:rPr>
              <a:t>	</a:t>
            </a:r>
            <a:r>
              <a:rPr lang="fr-FR" sz="2100" b="1" spc="-1" dirty="0" smtClean="0">
                <a:solidFill>
                  <a:srgbClr val="00B050"/>
                </a:solidFill>
                <a:latin typeface="Franklin Gothic Book"/>
              </a:rPr>
              <a:t>*</a:t>
            </a:r>
            <a:r>
              <a:rPr lang="fr-FR" sz="2100" b="1" spc="-1" dirty="0" smtClean="0">
                <a:solidFill>
                  <a:schemeClr val="tx1"/>
                </a:solidFill>
                <a:latin typeface="Franklin Gothic Book"/>
              </a:rPr>
              <a:t> Mi-juin – accusé réception décision CDC</a:t>
            </a: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tabLst>
                <a:tab pos="0" algn="l"/>
              </a:tabLst>
            </a:pPr>
            <a:endParaRPr lang="fr-FR" b="1" strike="noStrike" spc="-1" dirty="0" smtClean="0">
              <a:solidFill>
                <a:schemeClr val="tx1"/>
              </a:solidFill>
              <a:latin typeface="Franklin Gothic Book"/>
            </a:endParaRP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 smtClean="0">
                <a:solidFill>
                  <a:srgbClr val="0070C0"/>
                </a:solidFill>
                <a:latin typeface="Franklin Gothic Book"/>
              </a:rPr>
              <a:t>Conseils </a:t>
            </a: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</a:rPr>
              <a:t>de classe de </a:t>
            </a:r>
            <a:r>
              <a:rPr lang="fr-FR" sz="2800" b="1" strike="noStrike" spc="-1" dirty="0" smtClean="0">
                <a:solidFill>
                  <a:srgbClr val="0070C0"/>
                </a:solidFill>
                <a:latin typeface="Franklin Gothic Book"/>
              </a:rPr>
              <a:t>2GT </a:t>
            </a: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</a:rPr>
              <a:t>: </a:t>
            </a:r>
            <a:r>
              <a:rPr lang="fr-FR" sz="2800" b="1" strike="noStrike" spc="-1" dirty="0" smtClean="0">
                <a:solidFill>
                  <a:srgbClr val="000000"/>
                </a:solidFill>
                <a:latin typeface="Franklin Gothic Book"/>
              </a:rPr>
              <a:t>début juin</a:t>
            </a: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pc="-1" dirty="0" smtClean="0">
                <a:solidFill>
                  <a:srgbClr val="0070C0"/>
                </a:solidFill>
                <a:latin typeface="Franklin Gothic Book"/>
              </a:rPr>
              <a:t>Commission d’appel 2GT : </a:t>
            </a:r>
            <a:r>
              <a:rPr lang="fr-FR" sz="2800" b="1" spc="-1" dirty="0" smtClean="0">
                <a:solidFill>
                  <a:srgbClr val="000000"/>
                </a:solidFill>
                <a:latin typeface="Franklin Gothic Book"/>
              </a:rPr>
              <a:t>mi juin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  <a:ea typeface="MS PGothic"/>
              </a:rPr>
              <a:t>Fin des cours </a:t>
            </a:r>
            <a:r>
              <a:rPr lang="fr-FR" sz="2800" b="1" strike="noStrike" spc="-1" dirty="0" smtClean="0">
                <a:solidFill>
                  <a:srgbClr val="0070C0"/>
                </a:solidFill>
                <a:latin typeface="Franklin Gothic Book"/>
                <a:ea typeface="MS PGothic"/>
              </a:rPr>
              <a:t>2GT : </a:t>
            </a:r>
            <a:r>
              <a:rPr lang="fr-FR" sz="2800" b="1" spc="-1" dirty="0" smtClean="0">
                <a:solidFill>
                  <a:srgbClr val="000000"/>
                </a:solidFill>
                <a:latin typeface="Franklin Gothic Book"/>
                <a:ea typeface="MS PGothic"/>
              </a:rPr>
              <a:t>vendredi 6 </a:t>
            </a:r>
            <a:r>
              <a:rPr lang="fr-FR" sz="2800" b="1" strike="noStrike" spc="-1" dirty="0" smtClean="0">
                <a:solidFill>
                  <a:srgbClr val="000000"/>
                </a:solidFill>
                <a:latin typeface="Franklin Gothic Book"/>
                <a:ea typeface="MS PGothic"/>
              </a:rPr>
              <a:t>juin</a:t>
            </a: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pc="-1" dirty="0" smtClean="0">
                <a:solidFill>
                  <a:srgbClr val="0070C0"/>
                </a:solidFill>
                <a:latin typeface="Franklin Gothic Book"/>
                <a:ea typeface="MS PGothic"/>
              </a:rPr>
              <a:t>Stages de 2GT : </a:t>
            </a:r>
            <a:r>
              <a:rPr lang="fr-FR" sz="2800" b="1" spc="-1" dirty="0" smtClean="0">
                <a:solidFill>
                  <a:srgbClr val="000000"/>
                </a:solidFill>
                <a:latin typeface="Franklin Gothic Book"/>
                <a:ea typeface="MS PGothic"/>
              </a:rPr>
              <a:t>du lundi 16 au 27 juin – </a:t>
            </a:r>
            <a:r>
              <a:rPr lang="fr-FR" sz="2800" b="1" i="1" spc="-1" dirty="0" smtClean="0">
                <a:solidFill>
                  <a:srgbClr val="FF0000"/>
                </a:solidFill>
                <a:latin typeface="Franklin Gothic Book"/>
                <a:ea typeface="MS PGothic"/>
              </a:rPr>
              <a:t>les conventions vous seront distribuées fin janvier</a:t>
            </a:r>
            <a:endParaRPr lang="fr-FR" sz="2800" b="0" i="1" strike="noStrike" spc="-1" dirty="0">
              <a:solidFill>
                <a:srgbClr val="FF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  <a:ea typeface="MS PGothic"/>
              </a:rPr>
              <a:t>Résultats de l’AFFECTATION : </a:t>
            </a:r>
            <a:r>
              <a:rPr lang="fr-FR" sz="2800" b="1" strike="noStrike" spc="-1" dirty="0" smtClean="0">
                <a:solidFill>
                  <a:srgbClr val="000000"/>
                </a:solidFill>
                <a:latin typeface="Franklin Gothic Book"/>
                <a:ea typeface="MS PGothic"/>
              </a:rPr>
              <a:t>fin juin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686160" indent="-343080" algn="just">
              <a:lnSpc>
                <a:spcPct val="100000"/>
              </a:lnSpc>
              <a:spcBef>
                <a:spcPts val="799"/>
              </a:spcBef>
              <a:buClr>
                <a:srgbClr val="0070C0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800" b="1" strike="noStrike" spc="-1" dirty="0">
                <a:solidFill>
                  <a:srgbClr val="0070C0"/>
                </a:solidFill>
                <a:latin typeface="Franklin Gothic Book"/>
                <a:ea typeface="MS PGothic"/>
              </a:rPr>
              <a:t>Inscriptions dans les lycées : </a:t>
            </a:r>
            <a:r>
              <a:rPr lang="fr-FR" sz="2800" b="1" strike="noStrike" spc="-1" dirty="0">
                <a:solidFill>
                  <a:srgbClr val="000000"/>
                </a:solidFill>
                <a:latin typeface="Franklin Gothic Book"/>
                <a:ea typeface="MS PGothic"/>
              </a:rPr>
              <a:t>début juillet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algn="just">
              <a:lnSpc>
                <a:spcPct val="12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768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 rot="19140000">
            <a:off x="1008000" y="2075040"/>
            <a:ext cx="5650200" cy="90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9000" anchor="b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3200" b="0" strike="noStrike" cap="all" spc="-1">
                <a:solidFill>
                  <a:srgbClr val="000000"/>
                </a:solidFill>
                <a:latin typeface="Franklin Gothic Medium"/>
              </a:rPr>
              <a:t>LE BAC PROFESSIONNEL</a:t>
            </a: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2266</TotalTime>
  <Words>554</Words>
  <Application>Microsoft Office PowerPoint</Application>
  <PresentationFormat>Affichage à l'écran (4:3)</PresentationFormat>
  <Paragraphs>158</Paragraphs>
  <Slides>15</Slides>
  <Notes>0</Notes>
  <HiddenSlides>1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Office Theme</vt:lpstr>
      <vt:lpstr>Office Theme</vt:lpstr>
      <vt:lpstr>Office Theme</vt:lpstr>
      <vt:lpstr>Office Theme</vt:lpstr>
      <vt:lpstr>Office Theme</vt:lpstr>
      <vt:lpstr>L’après 2nde PROFESSIONNELLE </vt:lpstr>
      <vt:lpstr>Présentation PowerPoint</vt:lpstr>
      <vt:lpstr>LES Procédures ET LE CALENDRIER DE L’ORIENTATION</vt:lpstr>
      <vt:lpstr>Le calendrier de l’orientation  et de l’affectation</vt:lpstr>
      <vt:lpstr>Voie professionnelle</vt:lpstr>
      <vt:lpstr>Procédure  PAPIER : LA fiCHE  DIALOGUE</vt:lpstr>
      <vt:lpstr>Procédure  PAPIER : LA fiCHE  DIALOGUE</vt:lpstr>
      <vt:lpstr>Voie générale et technologique</vt:lpstr>
      <vt:lpstr>LE BAC PROFESSIONNEL</vt:lpstr>
      <vt:lpstr>Quels sont vos choix en fin de 2nde PRO?</vt:lpstr>
      <vt:lpstr>Présentation PowerPoint</vt:lpstr>
      <vt:lpstr>Présentation PowerPoint</vt:lpstr>
      <vt:lpstr>Présentation PowerPoint</vt:lpstr>
      <vt:lpstr>Pour en savoir plus :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provi</dc:creator>
  <cp:lastModifiedBy>provi</cp:lastModifiedBy>
  <cp:revision>144</cp:revision>
  <cp:lastPrinted>2024-12-12T09:24:33Z</cp:lastPrinted>
  <dcterms:modified xsi:type="dcterms:W3CDTF">2024-12-17T06:46:00Z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Affichage à l'écran (4:3)</vt:lpwstr>
  </property>
  <property fmtid="{D5CDD505-2E9C-101B-9397-08002B2CF9AE}" pid="4" name="Slides">
    <vt:i4>30</vt:i4>
  </property>
</Properties>
</file>