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1"/>
  </p:sldMasterIdLst>
  <p:notesMasterIdLst>
    <p:notesMasterId r:id="rId32"/>
  </p:notesMasterIdLst>
  <p:handoutMasterIdLst>
    <p:handoutMasterId r:id="rId33"/>
  </p:handoutMasterIdLst>
  <p:sldIdLst>
    <p:sldId id="382" r:id="rId2"/>
    <p:sldId id="381" r:id="rId3"/>
    <p:sldId id="383" r:id="rId4"/>
    <p:sldId id="378" r:id="rId5"/>
    <p:sldId id="380" r:id="rId6"/>
    <p:sldId id="365" r:id="rId7"/>
    <p:sldId id="328" r:id="rId8"/>
    <p:sldId id="363" r:id="rId9"/>
    <p:sldId id="358" r:id="rId10"/>
    <p:sldId id="379" r:id="rId11"/>
    <p:sldId id="367" r:id="rId12"/>
    <p:sldId id="351" r:id="rId13"/>
    <p:sldId id="368" r:id="rId14"/>
    <p:sldId id="362" r:id="rId15"/>
    <p:sldId id="369" r:id="rId16"/>
    <p:sldId id="374" r:id="rId17"/>
    <p:sldId id="307" r:id="rId18"/>
    <p:sldId id="308" r:id="rId19"/>
    <p:sldId id="310" r:id="rId20"/>
    <p:sldId id="311" r:id="rId21"/>
    <p:sldId id="312" r:id="rId22"/>
    <p:sldId id="313" r:id="rId23"/>
    <p:sldId id="371" r:id="rId24"/>
    <p:sldId id="372" r:id="rId25"/>
    <p:sldId id="375" r:id="rId26"/>
    <p:sldId id="377" r:id="rId27"/>
    <p:sldId id="373" r:id="rId28"/>
    <p:sldId id="376" r:id="rId29"/>
    <p:sldId id="384" r:id="rId30"/>
    <p:sldId id="370" r:id="rId31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SENTATION PARCOURSUP" id="{0B896E98-F45E-4768-8620-EDDF394BE181}">
          <p14:sldIdLst>
            <p14:sldId id="382"/>
            <p14:sldId id="381"/>
            <p14:sldId id="383"/>
            <p14:sldId id="378"/>
            <p14:sldId id="380"/>
            <p14:sldId id="365"/>
            <p14:sldId id="328"/>
            <p14:sldId id="363"/>
            <p14:sldId id="358"/>
            <p14:sldId id="379"/>
            <p14:sldId id="367"/>
            <p14:sldId id="351"/>
            <p14:sldId id="368"/>
            <p14:sldId id="362"/>
            <p14:sldId id="369"/>
            <p14:sldId id="374"/>
            <p14:sldId id="307"/>
            <p14:sldId id="308"/>
            <p14:sldId id="310"/>
            <p14:sldId id="311"/>
            <p14:sldId id="312"/>
            <p14:sldId id="313"/>
            <p14:sldId id="371"/>
            <p14:sldId id="372"/>
            <p14:sldId id="375"/>
            <p14:sldId id="377"/>
            <p14:sldId id="373"/>
            <p14:sldId id="376"/>
            <p14:sldId id="384"/>
            <p14:sldId id="370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orient="horz" pos="191">
          <p15:clr>
            <a:srgbClr val="A4A3A4"/>
          </p15:clr>
        </p15:guide>
        <p15:guide id="3" orient="horz" pos="854">
          <p15:clr>
            <a:srgbClr val="A4A3A4"/>
          </p15:clr>
        </p15:guide>
        <p15:guide id="4" orient="horz" pos="821">
          <p15:clr>
            <a:srgbClr val="A4A3A4"/>
          </p15:clr>
        </p15:guide>
        <p15:guide id="5" orient="horz" pos="3049">
          <p15:clr>
            <a:srgbClr val="A4A3A4"/>
          </p15:clr>
        </p15:guide>
        <p15:guide id="6" orient="horz" pos="3151">
          <p15:clr>
            <a:srgbClr val="A4A3A4"/>
          </p15:clr>
        </p15:guide>
        <p15:guide id="7" pos="2880">
          <p15:clr>
            <a:srgbClr val="A4A3A4"/>
          </p15:clr>
        </p15:guide>
        <p15:guide id="8" pos="476">
          <p15:clr>
            <a:srgbClr val="A4A3A4"/>
          </p15:clr>
        </p15:guide>
        <p15:guide id="9" pos="5193">
          <p15:clr>
            <a:srgbClr val="A4A3A4"/>
          </p15:clr>
        </p15:guide>
        <p15:guide id="10" pos="5465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OUDA SAID" initials="HS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130E"/>
    <a:srgbClr val="0C5076"/>
    <a:srgbClr val="34BA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049" autoAdjust="0"/>
    <p:restoredTop sz="94660"/>
  </p:normalViewPr>
  <p:slideViewPr>
    <p:cSldViewPr showGuides="1">
      <p:cViewPr varScale="1">
        <p:scale>
          <a:sx n="156" d="100"/>
          <a:sy n="156" d="100"/>
        </p:scale>
        <p:origin x="-444" y="-90"/>
      </p:cViewPr>
      <p:guideLst>
        <p:guide orient="horz" pos="1620"/>
        <p:guide orient="horz" pos="191"/>
        <p:guide orient="horz" pos="854"/>
        <p:guide orient="horz" pos="821"/>
        <p:guide orient="horz" pos="3049"/>
        <p:guide orient="horz" pos="3151"/>
        <p:guide pos="2880"/>
        <p:guide pos="476"/>
        <p:guide pos="5193"/>
        <p:guide pos="546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35" d="100"/>
          <a:sy n="135" d="100"/>
        </p:scale>
        <p:origin x="5120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="" xmlns:a16="http://schemas.microsoft.com/office/drawing/2014/main" id="{9D897012-7FF6-704A-9088-93ACEFB2208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="" xmlns:a16="http://schemas.microsoft.com/office/drawing/2014/main" id="{9BBEEC68-1116-A24A-AD79-7B70DE510B6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0C479D-4687-E740-9789-857CF0267E23}" type="datetimeFigureOut">
              <a:rPr lang="fr-FR" smtClean="0"/>
              <a:t>08/01/2024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="" xmlns:a16="http://schemas.microsoft.com/office/drawing/2014/main" id="{AA513078-4837-CD44-8134-B2F5EC62014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="" xmlns:a16="http://schemas.microsoft.com/office/drawing/2014/main" id="{23167E4C-36F1-A146-B373-CD678EBB6C6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0D87D-3887-3549-A415-10DFF9EDA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91365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08/01/2024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6">
            <a:extLst>
              <a:ext uri="{FF2B5EF4-FFF2-40B4-BE49-F238E27FC236}">
                <a16:creationId xmlns="" xmlns:a16="http://schemas.microsoft.com/office/drawing/2014/main" id="{53D383FA-2C1F-4046-D21C-0436E2B55EE8}"/>
              </a:ext>
            </a:extLst>
          </p:cNvPr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375CEED-CF45-420E-AD91-31EBA0BEB1F8}" type="slidenum">
              <a:t>17</a:t>
            </a:fld>
            <a:endParaRPr lang="fr-FR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Espace réservé de l'image des diapositives 1">
            <a:extLst>
              <a:ext uri="{FF2B5EF4-FFF2-40B4-BE49-F238E27FC236}">
                <a16:creationId xmlns="" xmlns:a16="http://schemas.microsoft.com/office/drawing/2014/main" id="{C69B1F2E-8888-B8B1-1AEB-8EC999DBDFE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4472C4"/>
          </a:solidFill>
          <a:ln w="25402">
            <a:solidFill>
              <a:srgbClr val="2F528F"/>
            </a:solidFill>
            <a:prstDash val="solid"/>
          </a:ln>
        </p:spPr>
      </p:sp>
      <p:sp>
        <p:nvSpPr>
          <p:cNvPr id="4" name="Espace réservé des notes 2">
            <a:extLst>
              <a:ext uri="{FF2B5EF4-FFF2-40B4-BE49-F238E27FC236}">
                <a16:creationId xmlns="" xmlns:a16="http://schemas.microsoft.com/office/drawing/2014/main" id="{9CD285DD-00E3-A5BA-3B0E-34B463B6F52B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6">
            <a:extLst>
              <a:ext uri="{FF2B5EF4-FFF2-40B4-BE49-F238E27FC236}">
                <a16:creationId xmlns="" xmlns:a16="http://schemas.microsoft.com/office/drawing/2014/main" id="{EF25AECC-C878-AB65-843C-86C6AAB04174}"/>
              </a:ext>
            </a:extLst>
          </p:cNvPr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6373CE3-2DE8-47F7-B754-B55CF39B3C1B}" type="slidenum">
              <a:t>18</a:t>
            </a:fld>
            <a:endParaRPr lang="fr-FR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Espace réservé de l'image des diapositives 1">
            <a:extLst>
              <a:ext uri="{FF2B5EF4-FFF2-40B4-BE49-F238E27FC236}">
                <a16:creationId xmlns="" xmlns:a16="http://schemas.microsoft.com/office/drawing/2014/main" id="{B0A157E7-8913-6471-99C8-631339F6B9A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4472C4"/>
          </a:solidFill>
          <a:ln w="25402">
            <a:solidFill>
              <a:srgbClr val="2F528F"/>
            </a:solidFill>
            <a:prstDash val="solid"/>
          </a:ln>
        </p:spPr>
      </p:sp>
      <p:sp>
        <p:nvSpPr>
          <p:cNvPr id="4" name="Espace réservé des notes 2">
            <a:extLst>
              <a:ext uri="{FF2B5EF4-FFF2-40B4-BE49-F238E27FC236}">
                <a16:creationId xmlns="" xmlns:a16="http://schemas.microsoft.com/office/drawing/2014/main" id="{725DB0D5-66E4-4FC8-8F7B-B0E6F409930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6">
            <a:extLst>
              <a:ext uri="{FF2B5EF4-FFF2-40B4-BE49-F238E27FC236}">
                <a16:creationId xmlns="" xmlns:a16="http://schemas.microsoft.com/office/drawing/2014/main" id="{FA0E7925-4F15-17E8-DD22-4C730A750DAF}"/>
              </a:ext>
            </a:extLst>
          </p:cNvPr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B2185CA7-02EA-42C7-AC31-E0A55DA7A3B7}" type="slidenum">
              <a:t>19</a:t>
            </a:fld>
            <a:endParaRPr lang="fr-FR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Espace réservé de l'image des diapositives 1">
            <a:extLst>
              <a:ext uri="{FF2B5EF4-FFF2-40B4-BE49-F238E27FC236}">
                <a16:creationId xmlns="" xmlns:a16="http://schemas.microsoft.com/office/drawing/2014/main" id="{8C97E05A-FF3D-B5EA-4351-DA7B3D222BC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4472C4"/>
          </a:solidFill>
          <a:ln w="25402">
            <a:solidFill>
              <a:srgbClr val="2F528F"/>
            </a:solidFill>
            <a:prstDash val="solid"/>
          </a:ln>
        </p:spPr>
      </p:sp>
      <p:sp>
        <p:nvSpPr>
          <p:cNvPr id="4" name="Espace réservé des notes 2">
            <a:extLst>
              <a:ext uri="{FF2B5EF4-FFF2-40B4-BE49-F238E27FC236}">
                <a16:creationId xmlns="" xmlns:a16="http://schemas.microsoft.com/office/drawing/2014/main" id="{11FC29CE-66F7-AF5F-E488-D66650EF027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6">
            <a:extLst>
              <a:ext uri="{FF2B5EF4-FFF2-40B4-BE49-F238E27FC236}">
                <a16:creationId xmlns="" xmlns:a16="http://schemas.microsoft.com/office/drawing/2014/main" id="{AD4FA5D6-29C9-D56B-A922-5817071C8F8D}"/>
              </a:ext>
            </a:extLst>
          </p:cNvPr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9B5BFB0-E04C-40F3-A85F-218CB316F0CA}" type="slidenum">
              <a:t>20</a:t>
            </a:fld>
            <a:endParaRPr lang="fr-FR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Espace réservé de l'image des diapositives 1">
            <a:extLst>
              <a:ext uri="{FF2B5EF4-FFF2-40B4-BE49-F238E27FC236}">
                <a16:creationId xmlns="" xmlns:a16="http://schemas.microsoft.com/office/drawing/2014/main" id="{492B54B3-A9BB-08A5-4F18-16AD49FDCA1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4472C4"/>
          </a:solidFill>
          <a:ln w="25402">
            <a:solidFill>
              <a:srgbClr val="2F528F"/>
            </a:solidFill>
            <a:prstDash val="solid"/>
          </a:ln>
        </p:spPr>
      </p:sp>
      <p:sp>
        <p:nvSpPr>
          <p:cNvPr id="4" name="Espace réservé des notes 2">
            <a:extLst>
              <a:ext uri="{FF2B5EF4-FFF2-40B4-BE49-F238E27FC236}">
                <a16:creationId xmlns="" xmlns:a16="http://schemas.microsoft.com/office/drawing/2014/main" id="{FB8C27A8-BC5B-C7FC-B6B1-C5B0088FE77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6">
            <a:extLst>
              <a:ext uri="{FF2B5EF4-FFF2-40B4-BE49-F238E27FC236}">
                <a16:creationId xmlns="" xmlns:a16="http://schemas.microsoft.com/office/drawing/2014/main" id="{1B54B7EE-6068-212F-2FA2-53991FB89B0C}"/>
              </a:ext>
            </a:extLst>
          </p:cNvPr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7687564-0185-4367-8231-29278B2D8C25}" type="slidenum">
              <a:t>21</a:t>
            </a:fld>
            <a:endParaRPr lang="fr-FR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Espace réservé de l'image des diapositives 1">
            <a:extLst>
              <a:ext uri="{FF2B5EF4-FFF2-40B4-BE49-F238E27FC236}">
                <a16:creationId xmlns="" xmlns:a16="http://schemas.microsoft.com/office/drawing/2014/main" id="{BE42C042-C4AF-8707-E403-406A7F64045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4472C4"/>
          </a:solidFill>
          <a:ln w="25402">
            <a:solidFill>
              <a:srgbClr val="2F528F"/>
            </a:solidFill>
            <a:prstDash val="solid"/>
          </a:ln>
        </p:spPr>
      </p:sp>
      <p:sp>
        <p:nvSpPr>
          <p:cNvPr id="4" name="Espace réservé des notes 2">
            <a:extLst>
              <a:ext uri="{FF2B5EF4-FFF2-40B4-BE49-F238E27FC236}">
                <a16:creationId xmlns="" xmlns:a16="http://schemas.microsoft.com/office/drawing/2014/main" id="{21A0CF9E-83B8-8B5A-1003-B783689C729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6">
            <a:extLst>
              <a:ext uri="{FF2B5EF4-FFF2-40B4-BE49-F238E27FC236}">
                <a16:creationId xmlns="" xmlns:a16="http://schemas.microsoft.com/office/drawing/2014/main" id="{99F53159-6815-977D-59C4-796C52C78EA7}"/>
              </a:ext>
            </a:extLst>
          </p:cNvPr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49BA4B1-CD54-4AFB-97FE-342952AB3C36}" type="slidenum">
              <a:t>22</a:t>
            </a:fld>
            <a:endParaRPr lang="fr-FR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Espace réservé de l'image des diapositives 1">
            <a:extLst>
              <a:ext uri="{FF2B5EF4-FFF2-40B4-BE49-F238E27FC236}">
                <a16:creationId xmlns="" xmlns:a16="http://schemas.microsoft.com/office/drawing/2014/main" id="{72A2EEF2-5F0C-9FEC-FF02-6726D175BD3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4472C4"/>
          </a:solidFill>
          <a:ln w="25402">
            <a:solidFill>
              <a:srgbClr val="2F528F"/>
            </a:solidFill>
            <a:prstDash val="solid"/>
          </a:ln>
        </p:spPr>
      </p:sp>
      <p:sp>
        <p:nvSpPr>
          <p:cNvPr id="4" name="Espace réservé des notes 2">
            <a:extLst>
              <a:ext uri="{FF2B5EF4-FFF2-40B4-BE49-F238E27FC236}">
                <a16:creationId xmlns="" xmlns:a16="http://schemas.microsoft.com/office/drawing/2014/main" id="{04AADC48-744C-4CF3-8722-941EEEF063D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CD35FC20-8278-49B4-BAA7-5618786AC5BB}" type="datetime1">
              <a:rPr lang="fr-FR" smtClean="0"/>
              <a:t>08/01/2024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3919897"/>
            <a:ext cx="3240000" cy="900000"/>
          </a:xfrm>
          <a:prstGeom prst="rect">
            <a:avLst/>
          </a:prstGeo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direction/service interministérielle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e la date 1">
            <a:extLst>
              <a:ext uri="{FF2B5EF4-FFF2-40B4-BE49-F238E27FC236}">
                <a16:creationId xmlns="" xmlns:a16="http://schemas.microsoft.com/office/drawing/2014/main" id="{9F5F8F36-9414-6946-BDAE-0A76E569CDF2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6426336" y="4783500"/>
            <a:ext cx="1170000" cy="360000"/>
          </a:xfrm>
          <a:prstGeom prst="rect">
            <a:avLst/>
          </a:prstGeom>
        </p:spPr>
        <p:txBody>
          <a:bodyPr/>
          <a:lstStyle/>
          <a:p>
            <a:pPr algn="r"/>
            <a:fld id="{74A03300-A62F-4DF5-966E-3CB9D38AC02B}" type="datetime1">
              <a:rPr lang="fr-FR" cap="all" smtClean="0"/>
              <a:t>08/01/2024</a:t>
            </a:fld>
            <a:endParaRPr lang="fr-FR" cap="all" dirty="0"/>
          </a:p>
        </p:txBody>
      </p:sp>
      <p:sp>
        <p:nvSpPr>
          <p:cNvPr id="3" name="Espace réservé du numéro de diapositive 7">
            <a:extLst>
              <a:ext uri="{FF2B5EF4-FFF2-40B4-BE49-F238E27FC236}">
                <a16:creationId xmlns="" xmlns:a16="http://schemas.microsoft.com/office/drawing/2014/main" id="{2354CB20-7A21-D185-F6CE-62A1EFA4E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7596336" y="4783500"/>
            <a:ext cx="1080120" cy="360000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FF0000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="" xmlns:a16="http://schemas.microsoft.com/office/drawing/2014/main" id="{77A21E3B-B8D7-F7DC-C195-ABB7173A26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67543" y="900000"/>
            <a:ext cx="8208913" cy="72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5" name="Espace réservé du texte 11">
            <a:extLst>
              <a:ext uri="{FF2B5EF4-FFF2-40B4-BE49-F238E27FC236}">
                <a16:creationId xmlns="" xmlns:a16="http://schemas.microsoft.com/office/drawing/2014/main" id="{4D88517F-0652-24B7-CECE-FA7727AFB41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67543" y="1836000"/>
            <a:ext cx="2520000" cy="2574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6" name="Espace réservé du texte 11">
            <a:extLst>
              <a:ext uri="{FF2B5EF4-FFF2-40B4-BE49-F238E27FC236}">
                <a16:creationId xmlns="" xmlns:a16="http://schemas.microsoft.com/office/drawing/2014/main" id="{088B7A66-D08B-A398-E00A-DCBEE948329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7" name="Espace réservé du texte 11">
            <a:extLst>
              <a:ext uri="{FF2B5EF4-FFF2-40B4-BE49-F238E27FC236}">
                <a16:creationId xmlns="" xmlns:a16="http://schemas.microsoft.com/office/drawing/2014/main" id="{B49F00CA-DD42-B9AD-65A7-C2E0B613E49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156456" y="1836000"/>
            <a:ext cx="2520000" cy="2574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8" name="Espace réservé du texte 9">
            <a:extLst>
              <a:ext uri="{FF2B5EF4-FFF2-40B4-BE49-F238E27FC236}">
                <a16:creationId xmlns="" xmlns:a16="http://schemas.microsoft.com/office/drawing/2014/main" id="{BE58713C-7CC1-D768-942B-0C6A202C4A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364456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>
                <a:solidFill>
                  <a:schemeClr val="tx1"/>
                </a:solidFill>
              </a:defRPr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3947970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CD35FC20-8278-49B4-BAA7-5618786AC5BB}" type="datetime1">
              <a:rPr lang="fr-FR" smtClean="0"/>
              <a:t>08/01/2024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3919897"/>
            <a:ext cx="3240000" cy="900000"/>
          </a:xfrm>
          <a:prstGeom prst="rect">
            <a:avLst/>
          </a:prstGeo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direction/service interministérielle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9139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e la date 1">
            <a:extLst>
              <a:ext uri="{FF2B5EF4-FFF2-40B4-BE49-F238E27FC236}">
                <a16:creationId xmlns="" xmlns:a16="http://schemas.microsoft.com/office/drawing/2014/main" id="{48DF368D-0C4B-2743-8FE5-01F96D2C1253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6426336" y="4783500"/>
            <a:ext cx="1170000" cy="360000"/>
          </a:xfrm>
          <a:prstGeom prst="rect">
            <a:avLst/>
          </a:prstGeom>
        </p:spPr>
        <p:txBody>
          <a:bodyPr/>
          <a:lstStyle/>
          <a:p>
            <a:pPr algn="r"/>
            <a:fld id="{6F42726C-76A3-45BB-9E3B-0F2EB6320166}" type="datetime1">
              <a:rPr lang="fr-FR" cap="all" smtClean="0"/>
              <a:t>08/01/2024</a:t>
            </a:fld>
            <a:endParaRPr lang="fr-FR" cap="all" dirty="0"/>
          </a:p>
        </p:txBody>
      </p:sp>
      <p:sp>
        <p:nvSpPr>
          <p:cNvPr id="2" name="Espace réservé du numéro de diapositive 7">
            <a:extLst>
              <a:ext uri="{FF2B5EF4-FFF2-40B4-BE49-F238E27FC236}">
                <a16:creationId xmlns="" xmlns:a16="http://schemas.microsoft.com/office/drawing/2014/main" id="{5627B9E6-EB77-0A01-D53D-30EDB7418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7596336" y="4783500"/>
            <a:ext cx="1080120" cy="360000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FF0000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" name="Titre 3">
            <a:extLst>
              <a:ext uri="{FF2B5EF4-FFF2-40B4-BE49-F238E27FC236}">
                <a16:creationId xmlns="" xmlns:a16="http://schemas.microsoft.com/office/drawing/2014/main" id="{47857BB5-8B72-4B4D-18CA-F32ACE431C8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67543" y="900000"/>
            <a:ext cx="8208913" cy="72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noProof="0" dirty="0"/>
              <a:t>Titre</a:t>
            </a:r>
            <a:endParaRPr lang="fr-FR" dirty="0"/>
          </a:p>
        </p:txBody>
      </p:sp>
      <p:sp>
        <p:nvSpPr>
          <p:cNvPr id="5" name="Espace réservé du contenu 8">
            <a:extLst>
              <a:ext uri="{FF2B5EF4-FFF2-40B4-BE49-F238E27FC236}">
                <a16:creationId xmlns="" xmlns:a16="http://schemas.microsoft.com/office/drawing/2014/main" id="{D6AC0A31-242B-827C-B5BA-CF77E9ED29D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 bwMode="gray">
          <a:xfrm>
            <a:off x="467543" y="1836000"/>
            <a:ext cx="8208914" cy="2574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6" name="Espace réservé du texte 9">
            <a:extLst>
              <a:ext uri="{FF2B5EF4-FFF2-40B4-BE49-F238E27FC236}">
                <a16:creationId xmlns="" xmlns:a16="http://schemas.microsoft.com/office/drawing/2014/main" id="{E969AD70-87AF-3A72-8CE0-A63CF1D6C0B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364456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>
                <a:solidFill>
                  <a:schemeClr val="tx1"/>
                </a:solidFill>
              </a:defRPr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7970209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467544" y="915566"/>
            <a:ext cx="8208912" cy="3672408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827585" y="915566"/>
            <a:ext cx="7560840" cy="3672408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noFill/>
          </a:ln>
        </p:spPr>
        <p:txBody>
          <a:bodyPr lIns="0" bIns="360000" anchor="ctr" anchorCtr="0"/>
          <a:lstStyle>
            <a:lvl1pPr marL="396000" indent="-396000">
              <a:buFont typeface="+mj-lt"/>
              <a:buAutoNum type="arabicPeriod"/>
              <a:defRPr sz="325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7" name="Espace réservé de la date 1">
            <a:extLst>
              <a:ext uri="{FF2B5EF4-FFF2-40B4-BE49-F238E27FC236}">
                <a16:creationId xmlns="" xmlns:a16="http://schemas.microsoft.com/office/drawing/2014/main" id="{9748505C-3D2A-D74D-9CDB-23720A2BFF18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6419323" y="4783500"/>
            <a:ext cx="1170000" cy="360000"/>
          </a:xfrm>
          <a:prstGeom prst="rect">
            <a:avLst/>
          </a:prstGeom>
        </p:spPr>
        <p:txBody>
          <a:bodyPr/>
          <a:lstStyle/>
          <a:p>
            <a:pPr algn="r"/>
            <a:fld id="{80708A47-EF35-45C3-8BF0-5C29E8226EDF}" type="datetime1">
              <a:rPr lang="fr-FR" cap="all" smtClean="0"/>
              <a:t>08/01/2024</a:t>
            </a:fld>
            <a:endParaRPr lang="fr-FR" cap="all" dirty="0"/>
          </a:p>
        </p:txBody>
      </p:sp>
      <p:sp>
        <p:nvSpPr>
          <p:cNvPr id="3" name="Espace réservé du numéro de diapositive 7">
            <a:extLst>
              <a:ext uri="{FF2B5EF4-FFF2-40B4-BE49-F238E27FC236}">
                <a16:creationId xmlns="" xmlns:a16="http://schemas.microsoft.com/office/drawing/2014/main" id="{71C90EFA-E0FE-E045-609C-5D8B6B7B84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7596336" y="4783500"/>
            <a:ext cx="1080120" cy="360000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FF0000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943477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e la date 1">
            <a:extLst>
              <a:ext uri="{FF2B5EF4-FFF2-40B4-BE49-F238E27FC236}">
                <a16:creationId xmlns="" xmlns:a16="http://schemas.microsoft.com/office/drawing/2014/main" id="{9F5F8F36-9414-6946-BDAE-0A76E569CDF2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6426336" y="4783500"/>
            <a:ext cx="1170000" cy="360000"/>
          </a:xfrm>
          <a:prstGeom prst="rect">
            <a:avLst/>
          </a:prstGeom>
        </p:spPr>
        <p:txBody>
          <a:bodyPr/>
          <a:lstStyle/>
          <a:p>
            <a:pPr algn="r"/>
            <a:fld id="{74A03300-A62F-4DF5-966E-3CB9D38AC02B}" type="datetime1">
              <a:rPr lang="fr-FR" cap="all" smtClean="0"/>
              <a:t>08/01/2024</a:t>
            </a:fld>
            <a:endParaRPr lang="fr-FR" cap="all" dirty="0"/>
          </a:p>
        </p:txBody>
      </p:sp>
      <p:sp>
        <p:nvSpPr>
          <p:cNvPr id="3" name="Espace réservé du numéro de diapositive 7">
            <a:extLst>
              <a:ext uri="{FF2B5EF4-FFF2-40B4-BE49-F238E27FC236}">
                <a16:creationId xmlns="" xmlns:a16="http://schemas.microsoft.com/office/drawing/2014/main" id="{7FFCCFED-02DC-08EC-199E-29F138E6F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7596336" y="4783500"/>
            <a:ext cx="1080120" cy="360000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FF0000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="" xmlns:a16="http://schemas.microsoft.com/office/drawing/2014/main" id="{902FD0BE-20C2-98A4-80BF-26E2E4CE4A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67543" y="900000"/>
            <a:ext cx="8208913" cy="72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5" name="Espace réservé du texte 11">
            <a:extLst>
              <a:ext uri="{FF2B5EF4-FFF2-40B4-BE49-F238E27FC236}">
                <a16:creationId xmlns="" xmlns:a16="http://schemas.microsoft.com/office/drawing/2014/main" id="{D78EB4C2-0797-C1C8-2713-C16D8D7195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67543" y="1836000"/>
            <a:ext cx="2520000" cy="2574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6" name="Espace réservé du texte 11">
            <a:extLst>
              <a:ext uri="{FF2B5EF4-FFF2-40B4-BE49-F238E27FC236}">
                <a16:creationId xmlns="" xmlns:a16="http://schemas.microsoft.com/office/drawing/2014/main" id="{1EAF8653-EBBB-E723-93E8-4EAEA88D6E8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7" name="Espace réservé du texte 11">
            <a:extLst>
              <a:ext uri="{FF2B5EF4-FFF2-40B4-BE49-F238E27FC236}">
                <a16:creationId xmlns="" xmlns:a16="http://schemas.microsoft.com/office/drawing/2014/main" id="{767BF9AD-A3E5-B2AC-B1C5-8DC87EC46EC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156456" y="1836000"/>
            <a:ext cx="2520000" cy="2574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8" name="Espace réservé du texte 9">
            <a:extLst>
              <a:ext uri="{FF2B5EF4-FFF2-40B4-BE49-F238E27FC236}">
                <a16:creationId xmlns="" xmlns:a16="http://schemas.microsoft.com/office/drawing/2014/main" id="{D3FD874F-D58B-C7F8-80C5-06579D5E867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364456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>
                <a:solidFill>
                  <a:schemeClr val="tx1"/>
                </a:solidFill>
              </a:defRPr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29598361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CD35FC20-8278-49B4-BAA7-5618786AC5BB}" type="datetime1">
              <a:rPr lang="fr-FR" smtClean="0"/>
              <a:t>08/01/2024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3919897"/>
            <a:ext cx="3240000" cy="900000"/>
          </a:xfrm>
          <a:prstGeom prst="rect">
            <a:avLst/>
          </a:prstGeo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direction/service interministérielle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2043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e la date 1">
            <a:extLst>
              <a:ext uri="{FF2B5EF4-FFF2-40B4-BE49-F238E27FC236}">
                <a16:creationId xmlns="" xmlns:a16="http://schemas.microsoft.com/office/drawing/2014/main" id="{48DF368D-0C4B-2743-8FE5-01F96D2C1253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6426336" y="4783500"/>
            <a:ext cx="1170000" cy="360000"/>
          </a:xfrm>
          <a:prstGeom prst="rect">
            <a:avLst/>
          </a:prstGeom>
        </p:spPr>
        <p:txBody>
          <a:bodyPr/>
          <a:lstStyle/>
          <a:p>
            <a:pPr algn="r"/>
            <a:fld id="{6F42726C-76A3-45BB-9E3B-0F2EB6320166}" type="datetime1">
              <a:rPr lang="fr-FR" cap="all" smtClean="0"/>
              <a:t>08/01/2024</a:t>
            </a:fld>
            <a:endParaRPr lang="fr-FR" cap="all" dirty="0"/>
          </a:p>
        </p:txBody>
      </p:sp>
      <p:sp>
        <p:nvSpPr>
          <p:cNvPr id="2" name="Espace réservé du numéro de diapositive 7">
            <a:extLst>
              <a:ext uri="{FF2B5EF4-FFF2-40B4-BE49-F238E27FC236}">
                <a16:creationId xmlns="" xmlns:a16="http://schemas.microsoft.com/office/drawing/2014/main" id="{3FEBFD50-4011-BD8E-6F33-91EE334F8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7596336" y="4783500"/>
            <a:ext cx="1080120" cy="360000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FF0000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" name="Titre 3">
            <a:extLst>
              <a:ext uri="{FF2B5EF4-FFF2-40B4-BE49-F238E27FC236}">
                <a16:creationId xmlns="" xmlns:a16="http://schemas.microsoft.com/office/drawing/2014/main" id="{053E4752-B7BE-C251-601F-E85D791F72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67543" y="900000"/>
            <a:ext cx="8208913" cy="72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noProof="0" dirty="0"/>
              <a:t>Titre</a:t>
            </a:r>
            <a:endParaRPr lang="fr-FR" dirty="0"/>
          </a:p>
        </p:txBody>
      </p:sp>
      <p:sp>
        <p:nvSpPr>
          <p:cNvPr id="5" name="Espace réservé du contenu 8">
            <a:extLst>
              <a:ext uri="{FF2B5EF4-FFF2-40B4-BE49-F238E27FC236}">
                <a16:creationId xmlns="" xmlns:a16="http://schemas.microsoft.com/office/drawing/2014/main" id="{7A84DCE6-CC5A-62D3-7F72-C44C2473D024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 bwMode="gray">
          <a:xfrm>
            <a:off x="467543" y="1836000"/>
            <a:ext cx="8208914" cy="2574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6" name="Espace réservé du texte 9">
            <a:extLst>
              <a:ext uri="{FF2B5EF4-FFF2-40B4-BE49-F238E27FC236}">
                <a16:creationId xmlns="" xmlns:a16="http://schemas.microsoft.com/office/drawing/2014/main" id="{B5A000C1-691E-F104-1902-9EF057D8705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364456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>
                <a:solidFill>
                  <a:schemeClr val="tx1"/>
                </a:solidFill>
              </a:defRPr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29309886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1">
            <a:extLst>
              <a:ext uri="{FF2B5EF4-FFF2-40B4-BE49-F238E27FC236}">
                <a16:creationId xmlns="" xmlns:a16="http://schemas.microsoft.com/office/drawing/2014/main" id="{9748505C-3D2A-D74D-9CDB-23720A2BFF18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6419323" y="4783500"/>
            <a:ext cx="1170000" cy="360000"/>
          </a:xfrm>
          <a:prstGeom prst="rect">
            <a:avLst/>
          </a:prstGeom>
        </p:spPr>
        <p:txBody>
          <a:bodyPr/>
          <a:lstStyle/>
          <a:p>
            <a:pPr algn="r"/>
            <a:fld id="{80708A47-EF35-45C3-8BF0-5C29E8226EDF}" type="datetime1">
              <a:rPr lang="fr-FR" cap="all" smtClean="0"/>
              <a:t>08/01/2024</a:t>
            </a:fld>
            <a:endParaRPr lang="fr-FR" cap="all" dirty="0"/>
          </a:p>
        </p:txBody>
      </p:sp>
      <p:sp>
        <p:nvSpPr>
          <p:cNvPr id="3" name="Espace réservé du numéro de diapositive 7">
            <a:extLst>
              <a:ext uri="{FF2B5EF4-FFF2-40B4-BE49-F238E27FC236}">
                <a16:creationId xmlns="" xmlns:a16="http://schemas.microsoft.com/office/drawing/2014/main" id="{21EDD869-98C0-F59E-578F-8389EEA6B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7596336" y="4783500"/>
            <a:ext cx="1080120" cy="360000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FF0000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Espace réservé pour une image  7">
            <a:extLst>
              <a:ext uri="{FF2B5EF4-FFF2-40B4-BE49-F238E27FC236}">
                <a16:creationId xmlns="" xmlns:a16="http://schemas.microsoft.com/office/drawing/2014/main" id="{267D06C0-A8EA-E608-4A6F-B67EDDDD287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467544" y="915566"/>
            <a:ext cx="8208912" cy="3672408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6" name="Titre 1">
            <a:extLst>
              <a:ext uri="{FF2B5EF4-FFF2-40B4-BE49-F238E27FC236}">
                <a16:creationId xmlns="" xmlns:a16="http://schemas.microsoft.com/office/drawing/2014/main" id="{F25B2DE6-0EBC-ACE2-BF9B-00ABA60A7E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27585" y="915566"/>
            <a:ext cx="7560840" cy="3672408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noFill/>
          </a:ln>
        </p:spPr>
        <p:txBody>
          <a:bodyPr lIns="0" bIns="360000" anchor="ctr" anchorCtr="0"/>
          <a:lstStyle>
            <a:lvl1pPr marL="396000" indent="-396000">
              <a:buFont typeface="+mj-lt"/>
              <a:buAutoNum type="arabicPeriod"/>
              <a:defRPr sz="325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</p:spTree>
    <p:extLst>
      <p:ext uri="{BB962C8B-B14F-4D97-AF65-F5344CB8AC3E}">
        <p14:creationId xmlns:p14="http://schemas.microsoft.com/office/powerpoint/2010/main" val="143988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e la date 1">
            <a:extLst>
              <a:ext uri="{FF2B5EF4-FFF2-40B4-BE49-F238E27FC236}">
                <a16:creationId xmlns="" xmlns:a16="http://schemas.microsoft.com/office/drawing/2014/main" id="{9F5F8F36-9414-6946-BDAE-0A76E569CDF2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6426336" y="4783500"/>
            <a:ext cx="1170000" cy="360000"/>
          </a:xfrm>
          <a:prstGeom prst="rect">
            <a:avLst/>
          </a:prstGeom>
        </p:spPr>
        <p:txBody>
          <a:bodyPr/>
          <a:lstStyle/>
          <a:p>
            <a:pPr algn="r"/>
            <a:fld id="{74A03300-A62F-4DF5-966E-3CB9D38AC02B}" type="datetime1">
              <a:rPr lang="fr-FR" cap="all" smtClean="0"/>
              <a:t>08/01/2024</a:t>
            </a:fld>
            <a:endParaRPr lang="fr-FR" cap="all" dirty="0"/>
          </a:p>
        </p:txBody>
      </p:sp>
      <p:sp>
        <p:nvSpPr>
          <p:cNvPr id="3" name="Espace réservé du numéro de diapositive 7">
            <a:extLst>
              <a:ext uri="{FF2B5EF4-FFF2-40B4-BE49-F238E27FC236}">
                <a16:creationId xmlns="" xmlns:a16="http://schemas.microsoft.com/office/drawing/2014/main" id="{C713303D-957D-C3FF-65F8-AC7AE214D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7596336" y="4783500"/>
            <a:ext cx="1080120" cy="360000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FF0000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="" xmlns:a16="http://schemas.microsoft.com/office/drawing/2014/main" id="{C6099BCD-2997-F0EE-6D31-BF84EA2CF9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67543" y="900000"/>
            <a:ext cx="8208913" cy="72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5" name="Espace réservé du texte 11">
            <a:extLst>
              <a:ext uri="{FF2B5EF4-FFF2-40B4-BE49-F238E27FC236}">
                <a16:creationId xmlns="" xmlns:a16="http://schemas.microsoft.com/office/drawing/2014/main" id="{CE9E1EE3-B96E-FEEE-9B11-160E25A960C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67543" y="1836000"/>
            <a:ext cx="2520000" cy="2574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6" name="Espace réservé du texte 11">
            <a:extLst>
              <a:ext uri="{FF2B5EF4-FFF2-40B4-BE49-F238E27FC236}">
                <a16:creationId xmlns="" xmlns:a16="http://schemas.microsoft.com/office/drawing/2014/main" id="{0623D511-8F3A-BC6C-8B9A-4A61EB51782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7" name="Espace réservé du texte 11">
            <a:extLst>
              <a:ext uri="{FF2B5EF4-FFF2-40B4-BE49-F238E27FC236}">
                <a16:creationId xmlns="" xmlns:a16="http://schemas.microsoft.com/office/drawing/2014/main" id="{F86BDA20-4BE9-39FB-F411-8371EDBFAA6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156456" y="1836000"/>
            <a:ext cx="2520000" cy="2574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8" name="Espace réservé du texte 9">
            <a:extLst>
              <a:ext uri="{FF2B5EF4-FFF2-40B4-BE49-F238E27FC236}">
                <a16:creationId xmlns="" xmlns:a16="http://schemas.microsoft.com/office/drawing/2014/main" id="{40D48E26-A627-507B-7D1B-FCA78993979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364456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>
                <a:solidFill>
                  <a:schemeClr val="tx1"/>
                </a:solidFill>
              </a:defRPr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24706898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CD35FC20-8278-49B4-BAA7-5618786AC5BB}" type="datetime1">
              <a:rPr lang="fr-FR" smtClean="0"/>
              <a:t>08/01/2024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3919897"/>
            <a:ext cx="3240000" cy="900000"/>
          </a:xfrm>
          <a:prstGeom prst="rect">
            <a:avLst/>
          </a:prstGeo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direction/service interministérielle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788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>
          <a:xfrm>
            <a:off x="6426336" y="4783500"/>
            <a:ext cx="117000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r"/>
            <a:fld id="{4840C8CD-47A6-46D1-834E-8B717424291A}" type="datetime1">
              <a:rPr lang="fr-FR" cap="all" smtClean="0"/>
              <a:t>08/01/2024</a:t>
            </a:fld>
            <a:endParaRPr lang="fr-FR" cap="all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>
          <a:xfrm>
            <a:off x="7596336" y="4783500"/>
            <a:ext cx="1080120" cy="360000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FF0000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7544" y="2346046"/>
            <a:ext cx="8208912" cy="20772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00" b="1" cap="none" baseline="0">
                <a:solidFill>
                  <a:schemeClr val="tx1"/>
                </a:solidFill>
              </a:defRPr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0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e la date 1">
            <a:extLst>
              <a:ext uri="{FF2B5EF4-FFF2-40B4-BE49-F238E27FC236}">
                <a16:creationId xmlns="" xmlns:a16="http://schemas.microsoft.com/office/drawing/2014/main" id="{48DF368D-0C4B-2743-8FE5-01F96D2C1253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6426336" y="4783500"/>
            <a:ext cx="1170000" cy="360000"/>
          </a:xfrm>
          <a:prstGeom prst="rect">
            <a:avLst/>
          </a:prstGeom>
        </p:spPr>
        <p:txBody>
          <a:bodyPr/>
          <a:lstStyle/>
          <a:p>
            <a:pPr algn="r"/>
            <a:fld id="{6F42726C-76A3-45BB-9E3B-0F2EB6320166}" type="datetime1">
              <a:rPr lang="fr-FR" cap="all" smtClean="0"/>
              <a:t>08/01/2024</a:t>
            </a:fld>
            <a:endParaRPr lang="fr-FR" cap="all" dirty="0"/>
          </a:p>
        </p:txBody>
      </p:sp>
      <p:sp>
        <p:nvSpPr>
          <p:cNvPr id="2" name="Espace réservé du numéro de diapositive 7">
            <a:extLst>
              <a:ext uri="{FF2B5EF4-FFF2-40B4-BE49-F238E27FC236}">
                <a16:creationId xmlns="" xmlns:a16="http://schemas.microsoft.com/office/drawing/2014/main" id="{D3D6716E-35E6-9A46-3401-322FD6C56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7596336" y="4783500"/>
            <a:ext cx="1080120" cy="360000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FF0000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" name="Titre 3">
            <a:extLst>
              <a:ext uri="{FF2B5EF4-FFF2-40B4-BE49-F238E27FC236}">
                <a16:creationId xmlns="" xmlns:a16="http://schemas.microsoft.com/office/drawing/2014/main" id="{DDB6F684-FFF0-9BFF-F28E-73B9562595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67543" y="900000"/>
            <a:ext cx="8208913" cy="72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noProof="0" dirty="0"/>
              <a:t>Titre</a:t>
            </a:r>
            <a:endParaRPr lang="fr-FR" dirty="0"/>
          </a:p>
        </p:txBody>
      </p:sp>
      <p:sp>
        <p:nvSpPr>
          <p:cNvPr id="5" name="Espace réservé du contenu 8">
            <a:extLst>
              <a:ext uri="{FF2B5EF4-FFF2-40B4-BE49-F238E27FC236}">
                <a16:creationId xmlns="" xmlns:a16="http://schemas.microsoft.com/office/drawing/2014/main" id="{D4B03BF3-C378-2FE2-8D59-9E342E83CE0E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 bwMode="gray">
          <a:xfrm>
            <a:off x="467543" y="1836000"/>
            <a:ext cx="8208914" cy="2574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6" name="Espace réservé du texte 9">
            <a:extLst>
              <a:ext uri="{FF2B5EF4-FFF2-40B4-BE49-F238E27FC236}">
                <a16:creationId xmlns="" xmlns:a16="http://schemas.microsoft.com/office/drawing/2014/main" id="{372358B2-A1B9-F1AD-6A34-48FD17F0F3C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364456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>
                <a:solidFill>
                  <a:schemeClr val="tx1"/>
                </a:solidFill>
              </a:defRPr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19476435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1">
            <a:extLst>
              <a:ext uri="{FF2B5EF4-FFF2-40B4-BE49-F238E27FC236}">
                <a16:creationId xmlns="" xmlns:a16="http://schemas.microsoft.com/office/drawing/2014/main" id="{9748505C-3D2A-D74D-9CDB-23720A2BFF18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6419323" y="4783500"/>
            <a:ext cx="1170000" cy="360000"/>
          </a:xfrm>
          <a:prstGeom prst="rect">
            <a:avLst/>
          </a:prstGeom>
        </p:spPr>
        <p:txBody>
          <a:bodyPr/>
          <a:lstStyle/>
          <a:p>
            <a:pPr algn="r"/>
            <a:fld id="{80708A47-EF35-45C3-8BF0-5C29E8226EDF}" type="datetime1">
              <a:rPr lang="fr-FR" cap="all" smtClean="0"/>
              <a:t>08/01/2024</a:t>
            </a:fld>
            <a:endParaRPr lang="fr-FR" cap="all" dirty="0"/>
          </a:p>
        </p:txBody>
      </p:sp>
      <p:sp>
        <p:nvSpPr>
          <p:cNvPr id="3" name="Espace réservé du numéro de diapositive 7">
            <a:extLst>
              <a:ext uri="{FF2B5EF4-FFF2-40B4-BE49-F238E27FC236}">
                <a16:creationId xmlns="" xmlns:a16="http://schemas.microsoft.com/office/drawing/2014/main" id="{D2261B49-61BC-08FD-F4D5-755ADDBDF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7596336" y="4783500"/>
            <a:ext cx="1080120" cy="360000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FF0000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4" name="Espace réservé pour une image  7">
            <a:extLst>
              <a:ext uri="{FF2B5EF4-FFF2-40B4-BE49-F238E27FC236}">
                <a16:creationId xmlns="" xmlns:a16="http://schemas.microsoft.com/office/drawing/2014/main" id="{19FE17F8-3961-56C2-F560-271C7C130BC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467544" y="915566"/>
            <a:ext cx="8208912" cy="3672408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5" name="Titre 1">
            <a:extLst>
              <a:ext uri="{FF2B5EF4-FFF2-40B4-BE49-F238E27FC236}">
                <a16:creationId xmlns="" xmlns:a16="http://schemas.microsoft.com/office/drawing/2014/main" id="{FAD2F008-B2DE-BF59-0EF6-5FE51C2BB0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27585" y="915566"/>
            <a:ext cx="7560840" cy="3672408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noFill/>
          </a:ln>
        </p:spPr>
        <p:txBody>
          <a:bodyPr lIns="0" bIns="360000" anchor="ctr" anchorCtr="0"/>
          <a:lstStyle>
            <a:lvl1pPr marL="396000" indent="-396000">
              <a:buFont typeface="+mj-lt"/>
              <a:buAutoNum type="arabicPeriod"/>
              <a:defRPr sz="325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</p:spTree>
    <p:extLst>
      <p:ext uri="{BB962C8B-B14F-4D97-AF65-F5344CB8AC3E}">
        <p14:creationId xmlns:p14="http://schemas.microsoft.com/office/powerpoint/2010/main" val="20066238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e la date 1">
            <a:extLst>
              <a:ext uri="{FF2B5EF4-FFF2-40B4-BE49-F238E27FC236}">
                <a16:creationId xmlns="" xmlns:a16="http://schemas.microsoft.com/office/drawing/2014/main" id="{9F5F8F36-9414-6946-BDAE-0A76E569CDF2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6426336" y="4783500"/>
            <a:ext cx="1170000" cy="360000"/>
          </a:xfrm>
          <a:prstGeom prst="rect">
            <a:avLst/>
          </a:prstGeom>
        </p:spPr>
        <p:txBody>
          <a:bodyPr/>
          <a:lstStyle/>
          <a:p>
            <a:pPr algn="r"/>
            <a:fld id="{74A03300-A62F-4DF5-966E-3CB9D38AC02B}" type="datetime1">
              <a:rPr lang="fr-FR" cap="all" smtClean="0"/>
              <a:t>08/01/2024</a:t>
            </a:fld>
            <a:endParaRPr lang="fr-FR" cap="all" dirty="0"/>
          </a:p>
        </p:txBody>
      </p:sp>
      <p:sp>
        <p:nvSpPr>
          <p:cNvPr id="3" name="Espace réservé du numéro de diapositive 7">
            <a:extLst>
              <a:ext uri="{FF2B5EF4-FFF2-40B4-BE49-F238E27FC236}">
                <a16:creationId xmlns="" xmlns:a16="http://schemas.microsoft.com/office/drawing/2014/main" id="{B90D4875-6211-D712-5823-AC28DCEDD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7596336" y="4783500"/>
            <a:ext cx="1080120" cy="360000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FF0000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="" xmlns:a16="http://schemas.microsoft.com/office/drawing/2014/main" id="{C3E13540-A18A-96B0-6A60-14EAD00376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67543" y="900000"/>
            <a:ext cx="8208913" cy="72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5" name="Espace réservé du texte 11">
            <a:extLst>
              <a:ext uri="{FF2B5EF4-FFF2-40B4-BE49-F238E27FC236}">
                <a16:creationId xmlns="" xmlns:a16="http://schemas.microsoft.com/office/drawing/2014/main" id="{FD8B63AE-DF04-8B65-882C-7D2998FF32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67543" y="1836000"/>
            <a:ext cx="2520000" cy="2574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6" name="Espace réservé du texte 11">
            <a:extLst>
              <a:ext uri="{FF2B5EF4-FFF2-40B4-BE49-F238E27FC236}">
                <a16:creationId xmlns="" xmlns:a16="http://schemas.microsoft.com/office/drawing/2014/main" id="{60733CAB-28DE-FA77-DF74-BC7D5FD7095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7" name="Espace réservé du texte 11">
            <a:extLst>
              <a:ext uri="{FF2B5EF4-FFF2-40B4-BE49-F238E27FC236}">
                <a16:creationId xmlns="" xmlns:a16="http://schemas.microsoft.com/office/drawing/2014/main" id="{C77177D9-F143-9BEF-8488-7BDBDDA84EB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156456" y="1836000"/>
            <a:ext cx="2520000" cy="2574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8" name="Espace réservé du texte 9">
            <a:extLst>
              <a:ext uri="{FF2B5EF4-FFF2-40B4-BE49-F238E27FC236}">
                <a16:creationId xmlns="" xmlns:a16="http://schemas.microsoft.com/office/drawing/2014/main" id="{C50B2D90-1933-7507-D820-8E312EB3B78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364456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>
                <a:solidFill>
                  <a:schemeClr val="tx1"/>
                </a:solidFill>
              </a:defRPr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38383347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="" xmlns:a16="http://schemas.microsoft.com/office/drawing/2014/main" id="{52A77DE6-60D3-73E2-0B60-AAB18E07524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="" xmlns:a16="http://schemas.microsoft.com/office/drawing/2014/main" id="{C6C49296-91F5-45BA-6108-117F2705046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="" xmlns:a16="http://schemas.microsoft.com/office/drawing/2014/main" id="{7464EC80-AE3E-B826-213C-8E7A70D2EB0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7A5BE70-9188-4B64-9871-298B77C74544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5997810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67543" y="900000"/>
            <a:ext cx="8208913" cy="720000"/>
          </a:xfrm>
        </p:spPr>
        <p:txBody>
          <a:bodyPr/>
          <a:lstStyle>
            <a:lvl1pPr>
              <a:defRPr sz="25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7543" y="1891968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>
                <a:solidFill>
                  <a:schemeClr val="tx1"/>
                </a:solidFill>
              </a:defRPr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>
                <a:solidFill>
                  <a:srgbClr val="EC130E"/>
                </a:solidFill>
              </a:defRPr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1893600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>
                <a:solidFill>
                  <a:schemeClr val="tx1"/>
                </a:solidFill>
              </a:defRPr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>
                <a:solidFill>
                  <a:srgbClr val="EC130E"/>
                </a:solidFill>
              </a:defRPr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156456" y="1893600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>
                <a:solidFill>
                  <a:schemeClr val="tx1"/>
                </a:solidFill>
              </a:defRPr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>
                <a:solidFill>
                  <a:srgbClr val="EC130E"/>
                </a:solidFill>
              </a:defRPr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1" name="Espace réservé de la date 1">
            <a:extLst>
              <a:ext uri="{FF2B5EF4-FFF2-40B4-BE49-F238E27FC236}">
                <a16:creationId xmlns="" xmlns:a16="http://schemas.microsoft.com/office/drawing/2014/main" id="{FB55AB75-56F3-004E-8A4E-57EB4CAB795F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6426336" y="4783500"/>
            <a:ext cx="1170000" cy="360000"/>
          </a:xfrm>
          <a:prstGeom prst="rect">
            <a:avLst/>
          </a:prstGeom>
        </p:spPr>
        <p:txBody>
          <a:bodyPr/>
          <a:lstStyle/>
          <a:p>
            <a:pPr algn="r"/>
            <a:fld id="{48A1FCF9-6FFD-4635-A651-75F724D18F81}" type="datetime1">
              <a:rPr lang="fr-FR" cap="all" smtClean="0"/>
              <a:t>08/01/2024</a:t>
            </a:fld>
            <a:endParaRPr lang="fr-FR" cap="all" dirty="0"/>
          </a:p>
        </p:txBody>
      </p:sp>
      <p:sp>
        <p:nvSpPr>
          <p:cNvPr id="12" name="Espace réservé du numéro de diapositive 7">
            <a:extLst>
              <a:ext uri="{FF2B5EF4-FFF2-40B4-BE49-F238E27FC236}">
                <a16:creationId xmlns="" xmlns:a16="http://schemas.microsoft.com/office/drawing/2014/main" id="{4527032A-C74F-2941-8AD5-E7F64BD5B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7596336" y="4783500"/>
            <a:ext cx="1080120" cy="360000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FF0000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1">
            <a:extLst>
              <a:ext uri="{FF2B5EF4-FFF2-40B4-BE49-F238E27FC236}">
                <a16:creationId xmlns="" xmlns:a16="http://schemas.microsoft.com/office/drawing/2014/main" id="{9748505C-3D2A-D74D-9CDB-23720A2BFF18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6419323" y="4783500"/>
            <a:ext cx="1170000" cy="360000"/>
          </a:xfrm>
          <a:prstGeom prst="rect">
            <a:avLst/>
          </a:prstGeom>
        </p:spPr>
        <p:txBody>
          <a:bodyPr/>
          <a:lstStyle/>
          <a:p>
            <a:pPr algn="r"/>
            <a:fld id="{80708A47-EF35-45C3-8BF0-5C29E8226EDF}" type="datetime1">
              <a:rPr lang="fr-FR" cap="all" smtClean="0"/>
              <a:t>08/01/2024</a:t>
            </a:fld>
            <a:endParaRPr lang="fr-FR" cap="all" dirty="0"/>
          </a:p>
        </p:txBody>
      </p:sp>
      <p:sp>
        <p:nvSpPr>
          <p:cNvPr id="3" name="Espace réservé pour une image  7">
            <a:extLst>
              <a:ext uri="{FF2B5EF4-FFF2-40B4-BE49-F238E27FC236}">
                <a16:creationId xmlns="" xmlns:a16="http://schemas.microsoft.com/office/drawing/2014/main" id="{55E8919A-91DF-308C-6983-D0C2960095C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467544" y="915566"/>
            <a:ext cx="8208912" cy="3672408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4" name="Titre 1">
            <a:extLst>
              <a:ext uri="{FF2B5EF4-FFF2-40B4-BE49-F238E27FC236}">
                <a16:creationId xmlns="" xmlns:a16="http://schemas.microsoft.com/office/drawing/2014/main" id="{A3279743-2313-328C-9CAD-4BCAC0AD9A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27585" y="915566"/>
            <a:ext cx="7560840" cy="3672408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noFill/>
          </a:ln>
        </p:spPr>
        <p:txBody>
          <a:bodyPr lIns="0" bIns="360000" anchor="ctr" anchorCtr="0"/>
          <a:lstStyle>
            <a:lvl1pPr marL="396000" indent="-396000">
              <a:buFont typeface="+mj-lt"/>
              <a:buAutoNum type="arabicPeriod"/>
              <a:defRPr sz="325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5" name="Espace réservé du numéro de diapositive 7">
            <a:extLst>
              <a:ext uri="{FF2B5EF4-FFF2-40B4-BE49-F238E27FC236}">
                <a16:creationId xmlns="" xmlns:a16="http://schemas.microsoft.com/office/drawing/2014/main" id="{E23B90F1-215F-7EF3-5D58-DC5482A30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7596336" y="4783500"/>
            <a:ext cx="1080120" cy="360000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FF0000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67543" y="900000"/>
            <a:ext cx="8208913" cy="72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364456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>
                <a:solidFill>
                  <a:schemeClr val="tx1"/>
                </a:solidFill>
              </a:defRPr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67543" y="1836000"/>
            <a:ext cx="2520000" cy="2574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156456" y="1836000"/>
            <a:ext cx="2520000" cy="2574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1" name="Espace réservé de la date 1">
            <a:extLst>
              <a:ext uri="{FF2B5EF4-FFF2-40B4-BE49-F238E27FC236}">
                <a16:creationId xmlns="" xmlns:a16="http://schemas.microsoft.com/office/drawing/2014/main" id="{9F5F8F36-9414-6946-BDAE-0A76E569CDF2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6426336" y="4783500"/>
            <a:ext cx="1170000" cy="360000"/>
          </a:xfrm>
          <a:prstGeom prst="rect">
            <a:avLst/>
          </a:prstGeom>
        </p:spPr>
        <p:txBody>
          <a:bodyPr/>
          <a:lstStyle/>
          <a:p>
            <a:pPr algn="r"/>
            <a:fld id="{74A03300-A62F-4DF5-966E-3CB9D38AC02B}" type="datetime1">
              <a:rPr lang="fr-FR" cap="all" smtClean="0"/>
              <a:t>08/01/2024</a:t>
            </a:fld>
            <a:endParaRPr lang="fr-FR" cap="all" dirty="0"/>
          </a:p>
        </p:txBody>
      </p:sp>
      <p:sp>
        <p:nvSpPr>
          <p:cNvPr id="15" name="Espace réservé du numéro de diapositive 7">
            <a:extLst>
              <a:ext uri="{FF2B5EF4-FFF2-40B4-BE49-F238E27FC236}">
                <a16:creationId xmlns="" xmlns:a16="http://schemas.microsoft.com/office/drawing/2014/main" id="{39B13F4C-6D78-BF47-94DF-EE7823417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7596336" y="4783500"/>
            <a:ext cx="1080120" cy="360000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FF0000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 hasCustomPrompt="1"/>
          </p:nvPr>
        </p:nvSpPr>
        <p:spPr bwMode="gray">
          <a:xfrm>
            <a:off x="467543" y="900000"/>
            <a:ext cx="8208913" cy="72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noProof="0" dirty="0"/>
              <a:t>Titre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 bwMode="gray">
          <a:xfrm>
            <a:off x="467543" y="1836000"/>
            <a:ext cx="8208914" cy="2574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364456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>
                <a:solidFill>
                  <a:schemeClr val="tx1"/>
                </a:solidFill>
              </a:defRPr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8" name="Espace réservé de la date 1">
            <a:extLst>
              <a:ext uri="{FF2B5EF4-FFF2-40B4-BE49-F238E27FC236}">
                <a16:creationId xmlns="" xmlns:a16="http://schemas.microsoft.com/office/drawing/2014/main" id="{48DF368D-0C4B-2743-8FE5-01F96D2C1253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6426336" y="4783500"/>
            <a:ext cx="1170000" cy="360000"/>
          </a:xfrm>
          <a:prstGeom prst="rect">
            <a:avLst/>
          </a:prstGeom>
        </p:spPr>
        <p:txBody>
          <a:bodyPr/>
          <a:lstStyle/>
          <a:p>
            <a:pPr algn="r"/>
            <a:fld id="{6F42726C-76A3-45BB-9E3B-0F2EB6320166}" type="datetime1">
              <a:rPr lang="fr-FR" cap="all" smtClean="0"/>
              <a:t>08/01/2024</a:t>
            </a:fld>
            <a:endParaRPr lang="fr-FR" cap="all" dirty="0"/>
          </a:p>
        </p:txBody>
      </p:sp>
      <p:sp>
        <p:nvSpPr>
          <p:cNvPr id="2" name="Espace réservé du numéro de diapositive 7">
            <a:extLst>
              <a:ext uri="{FF2B5EF4-FFF2-40B4-BE49-F238E27FC236}">
                <a16:creationId xmlns="" xmlns:a16="http://schemas.microsoft.com/office/drawing/2014/main" id="{941CB1A8-BC18-0DA8-0320-F9B87D50D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7596336" y="4783500"/>
            <a:ext cx="1080120" cy="360000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FF0000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CD35FC20-8278-49B4-BAA7-5618786AC5BB}" type="datetime1">
              <a:rPr lang="fr-FR" smtClean="0"/>
              <a:t>08/01/2024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3919897"/>
            <a:ext cx="3240000" cy="900000"/>
          </a:xfrm>
          <a:prstGeom prst="rect">
            <a:avLst/>
          </a:prstGeo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direction/service interministérielle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172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e la date 1">
            <a:extLst>
              <a:ext uri="{FF2B5EF4-FFF2-40B4-BE49-F238E27FC236}">
                <a16:creationId xmlns="" xmlns:a16="http://schemas.microsoft.com/office/drawing/2014/main" id="{48DF368D-0C4B-2743-8FE5-01F96D2C1253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6426336" y="4783500"/>
            <a:ext cx="1170000" cy="360000"/>
          </a:xfrm>
          <a:prstGeom prst="rect">
            <a:avLst/>
          </a:prstGeom>
        </p:spPr>
        <p:txBody>
          <a:bodyPr/>
          <a:lstStyle/>
          <a:p>
            <a:pPr algn="r"/>
            <a:fld id="{6F42726C-76A3-45BB-9E3B-0F2EB6320166}" type="datetime1">
              <a:rPr lang="fr-FR" cap="all" smtClean="0"/>
              <a:t>08/01/2024</a:t>
            </a:fld>
            <a:endParaRPr lang="fr-FR" cap="all" dirty="0"/>
          </a:p>
        </p:txBody>
      </p:sp>
      <p:sp>
        <p:nvSpPr>
          <p:cNvPr id="2" name="Espace réservé du numéro de diapositive 7">
            <a:extLst>
              <a:ext uri="{FF2B5EF4-FFF2-40B4-BE49-F238E27FC236}">
                <a16:creationId xmlns="" xmlns:a16="http://schemas.microsoft.com/office/drawing/2014/main" id="{612AD668-5605-0B84-EA9A-52941CBBB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7596336" y="4783500"/>
            <a:ext cx="1080120" cy="360000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FF0000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" name="Titre 3">
            <a:extLst>
              <a:ext uri="{FF2B5EF4-FFF2-40B4-BE49-F238E27FC236}">
                <a16:creationId xmlns="" xmlns:a16="http://schemas.microsoft.com/office/drawing/2014/main" id="{B48BACCF-B43B-FD48-8507-2AE58579F4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67543" y="900000"/>
            <a:ext cx="8208913" cy="72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noProof="0" dirty="0"/>
              <a:t>Titre</a:t>
            </a:r>
            <a:endParaRPr lang="fr-FR" dirty="0"/>
          </a:p>
        </p:txBody>
      </p:sp>
      <p:sp>
        <p:nvSpPr>
          <p:cNvPr id="5" name="Espace réservé du contenu 8">
            <a:extLst>
              <a:ext uri="{FF2B5EF4-FFF2-40B4-BE49-F238E27FC236}">
                <a16:creationId xmlns="" xmlns:a16="http://schemas.microsoft.com/office/drawing/2014/main" id="{CD5C58DF-C09C-D6BD-75E3-7222C9048AEE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 bwMode="gray">
          <a:xfrm>
            <a:off x="467543" y="1836000"/>
            <a:ext cx="8208914" cy="2574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6" name="Espace réservé du texte 9">
            <a:extLst>
              <a:ext uri="{FF2B5EF4-FFF2-40B4-BE49-F238E27FC236}">
                <a16:creationId xmlns="" xmlns:a16="http://schemas.microsoft.com/office/drawing/2014/main" id="{17705B73-EB86-1315-9143-5893B3935B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364456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>
                <a:solidFill>
                  <a:schemeClr val="tx1"/>
                </a:solidFill>
              </a:defRPr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1066612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467544" y="915566"/>
            <a:ext cx="8208912" cy="3672408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827585" y="915566"/>
            <a:ext cx="7560840" cy="3672408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noFill/>
          </a:ln>
        </p:spPr>
        <p:txBody>
          <a:bodyPr lIns="0" bIns="360000" anchor="ctr" anchorCtr="0"/>
          <a:lstStyle>
            <a:lvl1pPr marL="396000" indent="-396000">
              <a:buFont typeface="+mj-lt"/>
              <a:buAutoNum type="arabicPeriod"/>
              <a:defRPr sz="325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7" name="Espace réservé de la date 1">
            <a:extLst>
              <a:ext uri="{FF2B5EF4-FFF2-40B4-BE49-F238E27FC236}">
                <a16:creationId xmlns="" xmlns:a16="http://schemas.microsoft.com/office/drawing/2014/main" id="{9748505C-3D2A-D74D-9CDB-23720A2BFF18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6419323" y="4783500"/>
            <a:ext cx="1170000" cy="360000"/>
          </a:xfrm>
          <a:prstGeom prst="rect">
            <a:avLst/>
          </a:prstGeom>
        </p:spPr>
        <p:txBody>
          <a:bodyPr/>
          <a:lstStyle/>
          <a:p>
            <a:pPr algn="r"/>
            <a:fld id="{80708A47-EF35-45C3-8BF0-5C29E8226EDF}" type="datetime1">
              <a:rPr lang="fr-FR" cap="all" smtClean="0"/>
              <a:t>08/01/2024</a:t>
            </a:fld>
            <a:endParaRPr lang="fr-FR" cap="all" dirty="0"/>
          </a:p>
        </p:txBody>
      </p:sp>
      <p:sp>
        <p:nvSpPr>
          <p:cNvPr id="3" name="Espace réservé du numéro de diapositive 7">
            <a:extLst>
              <a:ext uri="{FF2B5EF4-FFF2-40B4-BE49-F238E27FC236}">
                <a16:creationId xmlns="" xmlns:a16="http://schemas.microsoft.com/office/drawing/2014/main" id="{1940E8B4-C46B-0CD5-4E5C-AC6237536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7596336" y="4783500"/>
            <a:ext cx="1080120" cy="360000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FF0000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78028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15" name="Espace réservé de la date 1">
            <a:extLst>
              <a:ext uri="{FF2B5EF4-FFF2-40B4-BE49-F238E27FC236}">
                <a16:creationId xmlns="" xmlns:a16="http://schemas.microsoft.com/office/drawing/2014/main" id="{516EDC64-47E8-C044-91BA-F715A5EFFEFD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6426336" y="4783500"/>
            <a:ext cx="1170000" cy="360000"/>
          </a:xfrm>
          <a:prstGeom prst="rect">
            <a:avLst/>
          </a:prstGeom>
        </p:spPr>
        <p:txBody>
          <a:bodyPr/>
          <a:lstStyle>
            <a:lvl1pPr>
              <a:defRPr sz="750"/>
            </a:lvl1pPr>
          </a:lstStyle>
          <a:p>
            <a:pPr algn="r"/>
            <a:fld id="{8A1DF097-7559-4E94-9B57-B932F2611400}" type="datetime1">
              <a:rPr lang="fr-FR" cap="all" smtClean="0"/>
              <a:t>08/01/2024</a:t>
            </a:fld>
            <a:endParaRPr lang="fr-FR" cap="all" dirty="0"/>
          </a:p>
        </p:txBody>
      </p:sp>
      <p:sp>
        <p:nvSpPr>
          <p:cNvPr id="16" name="Espace réservé du numéro de diapositive 7">
            <a:extLst>
              <a:ext uri="{FF2B5EF4-FFF2-40B4-BE49-F238E27FC236}">
                <a16:creationId xmlns="" xmlns:a16="http://schemas.microsoft.com/office/drawing/2014/main" id="{C6D56E85-7DD2-5140-A94B-D4C7F3090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7596336" y="4783500"/>
            <a:ext cx="1170000" cy="360000"/>
          </a:xfrm>
          <a:prstGeom prst="rect">
            <a:avLst/>
          </a:prstGeom>
        </p:spPr>
        <p:txBody>
          <a:bodyPr/>
          <a:lstStyle>
            <a:lvl1pPr algn="r">
              <a:defRPr sz="1600">
                <a:solidFill>
                  <a:srgbClr val="FF0000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798" r:id="rId6"/>
    <p:sldLayoutId id="2147483831" r:id="rId7"/>
    <p:sldLayoutId id="2147483832" r:id="rId8"/>
    <p:sldLayoutId id="2147483833" r:id="rId9"/>
    <p:sldLayoutId id="2147483834" r:id="rId10"/>
    <p:sldLayoutId id="2147483847" r:id="rId11"/>
    <p:sldLayoutId id="2147483848" r:id="rId12"/>
    <p:sldLayoutId id="2147483849" r:id="rId13"/>
    <p:sldLayoutId id="2147483850" r:id="rId14"/>
    <p:sldLayoutId id="2147483891" r:id="rId15"/>
    <p:sldLayoutId id="2147483892" r:id="rId16"/>
    <p:sldLayoutId id="2147483893" r:id="rId17"/>
    <p:sldLayoutId id="2147483894" r:id="rId18"/>
    <p:sldLayoutId id="2147483907" r:id="rId19"/>
    <p:sldLayoutId id="2147483908" r:id="rId20"/>
    <p:sldLayoutId id="2147483909" r:id="rId21"/>
    <p:sldLayoutId id="2147483910" r:id="rId22"/>
    <p:sldLayoutId id="2147483911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rgbClr val="0C50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rgbClr val="0C5076"/>
          </a:solidFill>
          <a:latin typeface="+mn-lt"/>
          <a:ea typeface="+mn-ea"/>
          <a:cs typeface="+mn-cs"/>
        </a:defRPr>
      </a:lvl1pPr>
      <a:lvl2pPr marL="252000" indent="-720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8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dossier.parcoursup.fr/Candidat/car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eriemdraman.com/parcoursup-2020-faire-ses-voeux-comment-ca-marche/" TargetMode="Externa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eriemdraman.com/parcoursup-2020-faire-ses-voeux-comment-ca-marche/" TargetMode="Externa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4840C8CD-47A6-46D1-834E-8B717424291A}" type="datetime1">
              <a:rPr lang="fr-FR" cap="all" smtClean="0"/>
              <a:t>08/01/2024</a:t>
            </a:fld>
            <a:endParaRPr lang="fr-FR" cap="all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395536" y="1275606"/>
            <a:ext cx="8208912" cy="2653264"/>
          </a:xfrm>
        </p:spPr>
        <p:txBody>
          <a:bodyPr/>
          <a:lstStyle/>
          <a:p>
            <a:r>
              <a:rPr lang="fr-FR" dirty="0" smtClean="0"/>
              <a:t>Réunion des parents d’élèves de 1</a:t>
            </a:r>
            <a:r>
              <a:rPr lang="fr-FR" baseline="30000" dirty="0" smtClean="0"/>
              <a:t>ère</a:t>
            </a:r>
            <a:r>
              <a:rPr lang="fr-FR" dirty="0" smtClean="0"/>
              <a:t> générale et </a:t>
            </a:r>
            <a:r>
              <a:rPr lang="fr-FR" dirty="0" smtClean="0"/>
              <a:t>technologique</a:t>
            </a:r>
            <a:endParaRPr lang="fr-FR" dirty="0"/>
          </a:p>
          <a:p>
            <a:r>
              <a:rPr lang="fr-FR" sz="1800" dirty="0" smtClean="0"/>
              <a:t>Jeudi 14 décembre </a:t>
            </a:r>
            <a:r>
              <a:rPr lang="fr-FR" sz="1800" dirty="0" smtClean="0"/>
              <a:t>2023</a:t>
            </a:r>
          </a:p>
          <a:p>
            <a:endParaRPr lang="fr-FR" sz="1800" dirty="0" smtClean="0"/>
          </a:p>
          <a:p>
            <a:endParaRPr lang="fr-FR" sz="1800" dirty="0" smtClean="0"/>
          </a:p>
          <a:p>
            <a:r>
              <a:rPr lang="fr-FR" dirty="0"/>
              <a:t>Réunion des parents d’élèves de terminale générale, technologique et professionnelle</a:t>
            </a:r>
          </a:p>
          <a:p>
            <a:r>
              <a:rPr lang="fr-FR" sz="1800" dirty="0" smtClean="0"/>
              <a:t>Mardi </a:t>
            </a:r>
            <a:r>
              <a:rPr lang="fr-FR" sz="1800" dirty="0"/>
              <a:t>19 décembre 2023</a:t>
            </a:r>
          </a:p>
          <a:p>
            <a:endParaRPr lang="fr-FR" sz="1800" dirty="0"/>
          </a:p>
          <a:p>
            <a:endParaRPr lang="fr-FR" sz="1800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3478"/>
            <a:ext cx="2040228" cy="864096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86028"/>
            <a:ext cx="889462" cy="98505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51470"/>
            <a:ext cx="1157114" cy="1157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159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74A03300-A62F-4DF5-966E-3CB9D38AC02B}" type="datetime1">
              <a:rPr lang="fr-FR" cap="all" smtClean="0"/>
              <a:t>08/01/2024</a:t>
            </a:fld>
            <a:endParaRPr lang="fr-FR" cap="all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 bwMode="gray">
          <a:xfrm>
            <a:off x="395536" y="1779662"/>
            <a:ext cx="8424936" cy="25202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rgbClr val="0C5076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buClr>
                <a:schemeClr val="bg2"/>
              </a:buClr>
            </a:pPr>
            <a:endParaRPr lang="fr-FR" sz="1400" dirty="0">
              <a:solidFill>
                <a:schemeClr val="accent1"/>
              </a:solidFill>
            </a:endParaRPr>
          </a:p>
          <a:p>
            <a:pPr marL="285750" indent="-285750">
              <a:lnSpc>
                <a:spcPct val="150000"/>
              </a:lnSpc>
              <a:buClr>
                <a:schemeClr val="bg2"/>
              </a:buClr>
              <a:buFont typeface="Courier New" panose="02070309020205020404" pitchFamily="49" charset="0"/>
              <a:buChar char="o"/>
            </a:pPr>
            <a:r>
              <a:rPr lang="fr-FR" sz="1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Résultat = 61 formations</a:t>
            </a:r>
          </a:p>
          <a:p>
            <a:pPr marL="285750" indent="-285750">
              <a:lnSpc>
                <a:spcPct val="150000"/>
              </a:lnSpc>
              <a:buClr>
                <a:schemeClr val="bg2"/>
              </a:buClr>
              <a:buFont typeface="Courier New" panose="02070309020205020404" pitchFamily="49" charset="0"/>
              <a:buChar char="o"/>
            </a:pPr>
            <a:r>
              <a:rPr lang="fr-FR" sz="1400" dirty="0" smtClean="0">
                <a:solidFill>
                  <a:schemeClr val="accent1"/>
                </a:solidFill>
              </a:rPr>
              <a:t>Le 1</a:t>
            </a:r>
            <a:r>
              <a:rPr lang="fr-FR" sz="1400" baseline="30000" dirty="0" smtClean="0">
                <a:solidFill>
                  <a:schemeClr val="accent1"/>
                </a:solidFill>
              </a:rPr>
              <a:t>er</a:t>
            </a:r>
            <a:r>
              <a:rPr lang="fr-FR" sz="1400" dirty="0" smtClean="0">
                <a:solidFill>
                  <a:schemeClr val="accent1"/>
                </a:solidFill>
              </a:rPr>
              <a:t> résultat est une </a:t>
            </a:r>
            <a:r>
              <a:rPr lang="fr-FR" sz="1400" b="1" i="1" dirty="0" smtClean="0">
                <a:solidFill>
                  <a:srgbClr val="FF0000"/>
                </a:solidFill>
              </a:rPr>
              <a:t>LAS droit à Albi</a:t>
            </a:r>
          </a:p>
          <a:p>
            <a:pPr marL="285750" indent="-285750">
              <a:lnSpc>
                <a:spcPct val="150000"/>
              </a:lnSpc>
              <a:buClr>
                <a:schemeClr val="bg2"/>
              </a:buClr>
              <a:buFont typeface="Courier New" panose="02070309020205020404" pitchFamily="49" charset="0"/>
              <a:buChar char="o"/>
            </a:pPr>
            <a:r>
              <a:rPr lang="fr-FR" sz="1400" dirty="0" smtClean="0">
                <a:solidFill>
                  <a:schemeClr val="accent1"/>
                </a:solidFill>
              </a:rPr>
              <a:t>Le 4</a:t>
            </a:r>
            <a:r>
              <a:rPr lang="fr-FR" sz="1400" baseline="30000" dirty="0" smtClean="0">
                <a:solidFill>
                  <a:schemeClr val="accent1"/>
                </a:solidFill>
              </a:rPr>
              <a:t>ème</a:t>
            </a:r>
            <a:r>
              <a:rPr lang="fr-FR" sz="1400" dirty="0" smtClean="0">
                <a:solidFill>
                  <a:schemeClr val="accent1"/>
                </a:solidFill>
              </a:rPr>
              <a:t> résultat est un licence droit </a:t>
            </a:r>
            <a:r>
              <a:rPr lang="fr-FR" sz="1400" b="1" i="1" dirty="0" smtClean="0">
                <a:solidFill>
                  <a:srgbClr val="FF0000"/>
                </a:solidFill>
              </a:rPr>
              <a:t>entièrement en </a:t>
            </a:r>
            <a:r>
              <a:rPr lang="fr-FR" sz="1400" b="1" i="1" dirty="0" err="1" smtClean="0">
                <a:solidFill>
                  <a:srgbClr val="FF0000"/>
                </a:solidFill>
              </a:rPr>
              <a:t>distanciel</a:t>
            </a:r>
            <a:endParaRPr lang="fr-FR" sz="1400" b="1" i="1" dirty="0" smtClean="0">
              <a:solidFill>
                <a:srgbClr val="FF0000"/>
              </a:solidFill>
            </a:endParaRPr>
          </a:p>
          <a:p>
            <a:pPr marL="285750" indent="-285750">
              <a:lnSpc>
                <a:spcPct val="150000"/>
              </a:lnSpc>
              <a:buClr>
                <a:schemeClr val="bg2"/>
              </a:buClr>
              <a:buFont typeface="Courier New" panose="02070309020205020404" pitchFamily="49" charset="0"/>
              <a:buChar char="o"/>
            </a:pPr>
            <a:r>
              <a:rPr lang="fr-FR" sz="1400" dirty="0" smtClean="0">
                <a:solidFill>
                  <a:schemeClr val="accent1"/>
                </a:solidFill>
              </a:rPr>
              <a:t>Le 6</a:t>
            </a:r>
            <a:r>
              <a:rPr lang="fr-FR" sz="1400" baseline="30000" dirty="0" smtClean="0">
                <a:solidFill>
                  <a:schemeClr val="accent1"/>
                </a:solidFill>
              </a:rPr>
              <a:t>ème</a:t>
            </a:r>
            <a:r>
              <a:rPr lang="fr-FR" sz="1400" dirty="0" smtClean="0">
                <a:solidFill>
                  <a:schemeClr val="accent1"/>
                </a:solidFill>
              </a:rPr>
              <a:t> résultat est une licence droit </a:t>
            </a:r>
            <a:r>
              <a:rPr lang="fr-FR" sz="1400" b="1" i="1" dirty="0" smtClean="0">
                <a:solidFill>
                  <a:srgbClr val="FF0000"/>
                </a:solidFill>
              </a:rPr>
              <a:t>mais à Montauban </a:t>
            </a:r>
          </a:p>
          <a:p>
            <a:pPr marL="285750" indent="-285750">
              <a:lnSpc>
                <a:spcPct val="150000"/>
              </a:lnSpc>
              <a:buClr>
                <a:schemeClr val="bg2"/>
              </a:buClr>
              <a:buFont typeface="Courier New" panose="02070309020205020404" pitchFamily="49" charset="0"/>
              <a:buChar char="o"/>
            </a:pPr>
            <a:r>
              <a:rPr lang="fr-FR" sz="1400" dirty="0" smtClean="0">
                <a:solidFill>
                  <a:schemeClr val="accent1"/>
                </a:solidFill>
              </a:rPr>
              <a:t>Le 9</a:t>
            </a:r>
            <a:r>
              <a:rPr lang="fr-FR" sz="1400" baseline="30000" dirty="0" smtClean="0">
                <a:solidFill>
                  <a:schemeClr val="accent1"/>
                </a:solidFill>
              </a:rPr>
              <a:t>ème</a:t>
            </a:r>
            <a:r>
              <a:rPr lang="fr-FR" sz="1400" dirty="0" smtClean="0">
                <a:solidFill>
                  <a:schemeClr val="accent1"/>
                </a:solidFill>
              </a:rPr>
              <a:t> résultat est une licence droit </a:t>
            </a:r>
            <a:r>
              <a:rPr lang="fr-FR" sz="1400" b="1" i="1" dirty="0" smtClean="0">
                <a:solidFill>
                  <a:srgbClr val="FF0000"/>
                </a:solidFill>
              </a:rPr>
              <a:t>avec un parcours double diplôme international franco-anglais</a:t>
            </a:r>
          </a:p>
          <a:p>
            <a:pPr marL="285750" indent="-285750">
              <a:lnSpc>
                <a:spcPct val="150000"/>
              </a:lnSpc>
              <a:buClr>
                <a:schemeClr val="bg2"/>
              </a:buClr>
              <a:buFont typeface="Courier New" panose="02070309020205020404" pitchFamily="49" charset="0"/>
              <a:buChar char="o"/>
            </a:pPr>
            <a:r>
              <a:rPr lang="fr-FR" sz="1400" b="1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Le 15</a:t>
            </a:r>
            <a:r>
              <a:rPr lang="fr-FR" sz="1400" b="1" i="1" baseline="30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ème</a:t>
            </a:r>
            <a:r>
              <a:rPr lang="fr-FR" sz="1400" b="1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résultat est la formation que je vise « Licence droit – parcours droit à Toulouse »</a:t>
            </a:r>
            <a:endParaRPr lang="fr-FR" sz="1400" b="1" i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Rectangle à coins arrondis 6">
            <a:extLst>
              <a:ext uri="{FF2B5EF4-FFF2-40B4-BE49-F238E27FC236}">
                <a16:creationId xmlns="" xmlns:a16="http://schemas.microsoft.com/office/drawing/2014/main" id="{07A093B3-CFE8-FC7E-D86F-C26AD3B48FA9}"/>
              </a:ext>
            </a:extLst>
          </p:cNvPr>
          <p:cNvSpPr/>
          <p:nvPr/>
        </p:nvSpPr>
        <p:spPr>
          <a:xfrm>
            <a:off x="4347707" y="202959"/>
            <a:ext cx="4355293" cy="443692"/>
          </a:xfrm>
          <a:prstGeom prst="roundRect">
            <a:avLst/>
          </a:prstGeom>
          <a:solidFill>
            <a:schemeClr val="accent6">
              <a:alpha val="69804"/>
            </a:schemeClr>
          </a:solidFill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Les formations disponibles</a:t>
            </a:r>
          </a:p>
        </p:txBody>
      </p:sp>
      <p:pic>
        <p:nvPicPr>
          <p:cNvPr id="2050" name="Picture 2" descr="C:\Users\provi\AppData\Local\Microsoft\Windows\INetCache\IE\J9K82Y6Q\attention_PNG65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824" y="901388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475656" y="988478"/>
            <a:ext cx="70567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sz="2400" b="1" dirty="0" smtClean="0">
                <a:solidFill>
                  <a:srgbClr val="FF0000"/>
                </a:solidFill>
              </a:rPr>
              <a:t>Lire attentivement les fiches de formation</a:t>
            </a:r>
            <a:endParaRPr lang="fr-FR" sz="2400" b="1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75656" y="1398136"/>
            <a:ext cx="49685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E1000F"/>
              </a:buClr>
            </a:pPr>
            <a:r>
              <a:rPr lang="fr-FR" sz="1400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Je veux faire du droit à Toulouse, je tape </a:t>
            </a:r>
            <a:r>
              <a:rPr lang="fr-FR" sz="1400" b="1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« droit Toulouse »</a:t>
            </a:r>
            <a:endParaRPr lang="fr-FR" sz="1400" b="1" i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5135" y="1397879"/>
            <a:ext cx="2160240" cy="1729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Connecteur droit avec flèche 9"/>
          <p:cNvCxnSpPr/>
          <p:nvPr/>
        </p:nvCxnSpPr>
        <p:spPr>
          <a:xfrm>
            <a:off x="3851920" y="2571750"/>
            <a:ext cx="2673215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77603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11</a:t>
            </a:fld>
            <a:endParaRPr lang="fr-FR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0503" y="1170319"/>
            <a:ext cx="4704791" cy="2088232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467545" y="3557990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500" b="1" dirty="0" smtClean="0">
                <a:solidFill>
                  <a:schemeClr val="bg1"/>
                </a:solidFill>
                <a:highlight>
                  <a:srgbClr val="0000FF"/>
                </a:highlight>
              </a:rPr>
              <a:t>Terminales2023-2024.fr </a:t>
            </a:r>
            <a:r>
              <a:rPr lang="fr-FR" sz="1500" b="1" dirty="0">
                <a:solidFill>
                  <a:schemeClr val="bg1"/>
                </a:solidFill>
                <a:highlight>
                  <a:srgbClr val="0000FF"/>
                </a:highlight>
              </a:rPr>
              <a:t>: </a:t>
            </a:r>
            <a:r>
              <a:rPr lang="fr-FR" sz="1500" dirty="0"/>
              <a:t> </a:t>
            </a:r>
          </a:p>
          <a:p>
            <a:r>
              <a:rPr lang="fr-FR" sz="1300" dirty="0"/>
              <a:t>Retrouvez toutes les informations sélectionnées par l’Onisep sur les filières, les formations, les métiers </a:t>
            </a:r>
          </a:p>
        </p:txBody>
      </p:sp>
      <p:sp>
        <p:nvSpPr>
          <p:cNvPr id="15" name="ZoneTexte 14"/>
          <p:cNvSpPr txBox="1"/>
          <p:nvPr/>
        </p:nvSpPr>
        <p:spPr>
          <a:xfrm flipH="1">
            <a:off x="4283967" y="3557990"/>
            <a:ext cx="43924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500" b="1" dirty="0" err="1">
                <a:solidFill>
                  <a:schemeClr val="bg1"/>
                </a:solidFill>
                <a:highlight>
                  <a:srgbClr val="0000FF"/>
                </a:highlight>
              </a:rPr>
              <a:t>Parcoursup.fr</a:t>
            </a:r>
            <a:r>
              <a:rPr lang="fr-FR" sz="1500" b="1" dirty="0">
                <a:solidFill>
                  <a:schemeClr val="bg1"/>
                </a:solidFill>
                <a:highlight>
                  <a:srgbClr val="0000FF"/>
                </a:highlight>
              </a:rPr>
              <a:t> : </a:t>
            </a:r>
            <a:r>
              <a:rPr lang="fr-FR" sz="1500" dirty="0">
                <a:solidFill>
                  <a:schemeClr val="bg1"/>
                </a:solidFill>
                <a:highlight>
                  <a:srgbClr val="0000FF"/>
                </a:highlight>
              </a:rPr>
              <a:t> </a:t>
            </a:r>
          </a:p>
          <a:p>
            <a:pPr marL="285750" indent="-285750">
              <a:buFontTx/>
              <a:buChar char="-"/>
            </a:pPr>
            <a:r>
              <a:rPr lang="fr-FR" sz="1300" dirty="0"/>
              <a:t>Le moteur de recherche Parcoursup </a:t>
            </a:r>
          </a:p>
          <a:p>
            <a:pPr marL="285750" indent="-285750">
              <a:buFontTx/>
              <a:buChar char="-"/>
            </a:pPr>
            <a:r>
              <a:rPr lang="fr-FR" sz="1300" dirty="0"/>
              <a:t>un accès vers d’autres sites numériques d’aide à l’orientation et un lien vers le site de votre Région </a:t>
            </a:r>
          </a:p>
        </p:txBody>
      </p:sp>
      <p:sp>
        <p:nvSpPr>
          <p:cNvPr id="2" name="Rectangle à coins arrondis 6">
            <a:extLst>
              <a:ext uri="{FF2B5EF4-FFF2-40B4-BE49-F238E27FC236}">
                <a16:creationId xmlns="" xmlns:a16="http://schemas.microsoft.com/office/drawing/2014/main" id="{D6B32044-2777-BA50-5830-243AE6AF7D20}"/>
              </a:ext>
            </a:extLst>
          </p:cNvPr>
          <p:cNvSpPr/>
          <p:nvPr/>
        </p:nvSpPr>
        <p:spPr>
          <a:xfrm>
            <a:off x="2915816" y="195486"/>
            <a:ext cx="5760641" cy="466694"/>
          </a:xfrm>
          <a:prstGeom prst="roundRect">
            <a:avLst/>
          </a:prstGeom>
          <a:solidFill>
            <a:schemeClr val="accent6">
              <a:alpha val="69804"/>
            </a:schemeClr>
          </a:solidFill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Des outils pour préparer votre projet d’orientation</a:t>
            </a: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368" y="987574"/>
            <a:ext cx="3728729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9687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3EA4F1D0-C459-40F7-A30E-A27AAD6826B6}" type="datetime1">
              <a:rPr lang="fr-FR" cap="all" smtClean="0"/>
              <a:t>08/01/2024</a:t>
            </a:fld>
            <a:endParaRPr lang="fr-FR" cap="all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12</a:t>
            </a:fld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63" y="123478"/>
            <a:ext cx="8352928" cy="4854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Ellipse 1">
            <a:extLst>
              <a:ext uri="{FF2B5EF4-FFF2-40B4-BE49-F238E27FC236}">
                <a16:creationId xmlns="" xmlns:a16="http://schemas.microsoft.com/office/drawing/2014/main" id="{96EE43F1-71BC-4E2B-F51D-78B0A68DFEB5}"/>
              </a:ext>
            </a:extLst>
          </p:cNvPr>
          <p:cNvSpPr/>
          <p:nvPr/>
        </p:nvSpPr>
        <p:spPr>
          <a:xfrm>
            <a:off x="6948264" y="915566"/>
            <a:ext cx="2054478" cy="576064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800" dirty="0">
                <a:solidFill>
                  <a:srgbClr val="FF0000"/>
                </a:solidFill>
              </a:rPr>
              <a:t>Notre demande : </a:t>
            </a:r>
            <a:r>
              <a:rPr lang="fr-FR" sz="800" b="1" dirty="0">
                <a:solidFill>
                  <a:srgbClr val="FF0000"/>
                </a:solidFill>
              </a:rPr>
              <a:t>dossier créé et saisie des vœux </a:t>
            </a:r>
            <a:endParaRPr lang="fr-FR" sz="800" b="1" dirty="0" smtClean="0">
              <a:solidFill>
                <a:srgbClr val="FF0000"/>
              </a:solidFill>
            </a:endParaRPr>
          </a:p>
          <a:p>
            <a:pPr algn="ctr"/>
            <a:r>
              <a:rPr lang="fr-FR" sz="600" dirty="0" smtClean="0">
                <a:solidFill>
                  <a:srgbClr val="FF0000"/>
                </a:solidFill>
              </a:rPr>
              <a:t>(</a:t>
            </a:r>
            <a:r>
              <a:rPr lang="fr-FR" sz="600" dirty="0">
                <a:solidFill>
                  <a:srgbClr val="FF0000"/>
                </a:solidFill>
              </a:rPr>
              <a:t>significatifs </a:t>
            </a:r>
            <a:r>
              <a:rPr lang="fr-FR" sz="600" dirty="0" smtClean="0">
                <a:solidFill>
                  <a:srgbClr val="FF0000"/>
                </a:solidFill>
              </a:rPr>
              <a:t>- ajustements possibles</a:t>
            </a:r>
            <a:r>
              <a:rPr lang="fr-FR" sz="600" dirty="0">
                <a:solidFill>
                  <a:srgbClr val="FF0000"/>
                </a:solidFill>
              </a:rPr>
              <a:t>) </a:t>
            </a:r>
            <a:endParaRPr lang="fr-FR" sz="600" dirty="0" smtClean="0">
              <a:solidFill>
                <a:srgbClr val="FF0000"/>
              </a:solidFill>
            </a:endParaRPr>
          </a:p>
          <a:p>
            <a:pPr algn="ctr"/>
            <a:r>
              <a:rPr lang="fr-FR" sz="800" b="1" dirty="0" smtClean="0">
                <a:solidFill>
                  <a:srgbClr val="FF0000"/>
                </a:solidFill>
              </a:rPr>
              <a:t>pour </a:t>
            </a:r>
            <a:r>
              <a:rPr lang="fr-FR" sz="800" b="1" dirty="0">
                <a:solidFill>
                  <a:srgbClr val="FF0000"/>
                </a:solidFill>
              </a:rPr>
              <a:t>le </a:t>
            </a:r>
            <a:r>
              <a:rPr lang="fr-FR" sz="800" b="1" dirty="0" smtClean="0">
                <a:solidFill>
                  <a:srgbClr val="FF0000"/>
                </a:solidFill>
              </a:rPr>
              <a:t>09/02/2024</a:t>
            </a:r>
            <a:endParaRPr lang="fr-FR" sz="800" b="1" dirty="0">
              <a:solidFill>
                <a:srgbClr val="FF0000"/>
              </a:solidFill>
            </a:endParaRPr>
          </a:p>
        </p:txBody>
      </p:sp>
      <p:sp>
        <p:nvSpPr>
          <p:cNvPr id="9" name="Ellipse 8">
            <a:extLst>
              <a:ext uri="{FF2B5EF4-FFF2-40B4-BE49-F238E27FC236}">
                <a16:creationId xmlns="" xmlns:a16="http://schemas.microsoft.com/office/drawing/2014/main" id="{96EE43F1-71BC-4E2B-F51D-78B0A68DFEB5}"/>
              </a:ext>
            </a:extLst>
          </p:cNvPr>
          <p:cNvSpPr/>
          <p:nvPr/>
        </p:nvSpPr>
        <p:spPr>
          <a:xfrm>
            <a:off x="6948264" y="1638162"/>
            <a:ext cx="2036192" cy="576064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800" b="1" dirty="0" smtClean="0">
                <a:solidFill>
                  <a:srgbClr val="FF0000"/>
                </a:solidFill>
              </a:rPr>
              <a:t>Objectif :</a:t>
            </a:r>
            <a:r>
              <a:rPr lang="fr-FR" sz="800" dirty="0" smtClean="0">
                <a:solidFill>
                  <a:srgbClr val="FF0000"/>
                </a:solidFill>
              </a:rPr>
              <a:t> permettre aux PR de lire les dossiers et de donner un conseil aux retour des congés</a:t>
            </a:r>
            <a:endParaRPr lang="fr-FR" sz="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9335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3" y="900000"/>
            <a:ext cx="8208913" cy="562500"/>
          </a:xfrm>
        </p:spPr>
        <p:txBody>
          <a:bodyPr/>
          <a:lstStyle/>
          <a:p>
            <a:r>
              <a:rPr lang="fr-FR" sz="2200" dirty="0"/>
              <a:t>S’inscrire sur Parcoursup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4294967295"/>
          </p:nvPr>
        </p:nvSpPr>
        <p:spPr>
          <a:xfrm>
            <a:off x="467542" y="1419622"/>
            <a:ext cx="8208914" cy="3327300"/>
          </a:xfrm>
        </p:spPr>
        <p:txBody>
          <a:bodyPr/>
          <a:lstStyle/>
          <a:p>
            <a:pPr marL="285750" lvl="0" indent="-285750" defTabSz="457200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</a:pPr>
            <a:r>
              <a:rPr lang="fr-FR" sz="1400" b="1" dirty="0">
                <a:solidFill>
                  <a:schemeClr val="bg1"/>
                </a:solidFill>
                <a:highlight>
                  <a:srgbClr val="0000FF"/>
                </a:highlight>
              </a:rPr>
              <a:t>Une adresse mail valide et consultée régulièrement : 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>
                <a:solidFill>
                  <a:schemeClr val="accent1"/>
                </a:solidFill>
              </a:rPr>
              <a:t>pour échanger et recevoir les informations sur votre dossier</a:t>
            </a:r>
          </a:p>
          <a:p>
            <a:pPr lvl="0" defTabSz="457200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100000"/>
            </a:pPr>
            <a:endParaRPr lang="fr-FR" sz="1600" dirty="0">
              <a:solidFill>
                <a:srgbClr val="3D566E"/>
              </a:solidFill>
            </a:endParaRPr>
          </a:p>
          <a:p>
            <a:pPr marL="285750" lvl="0" indent="-285750" defTabSz="457200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</a:pPr>
            <a:endParaRPr lang="fr-FR" sz="1400" b="1" dirty="0">
              <a:solidFill>
                <a:schemeClr val="bg1"/>
              </a:solidFill>
              <a:highlight>
                <a:srgbClr val="0000FF"/>
              </a:highlight>
            </a:endParaRPr>
          </a:p>
          <a:p>
            <a:pPr marL="285750" lvl="0" indent="-285750" defTabSz="457200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</a:pPr>
            <a:r>
              <a:rPr lang="fr-FR" sz="1400" b="1" dirty="0">
                <a:solidFill>
                  <a:schemeClr val="bg1"/>
                </a:solidFill>
                <a:highlight>
                  <a:srgbClr val="0000FF"/>
                </a:highlight>
              </a:rPr>
              <a:t>L’INE</a:t>
            </a:r>
            <a:r>
              <a:rPr lang="fr-FR" sz="1400" b="1" dirty="0">
                <a:solidFill>
                  <a:srgbClr val="3D566E"/>
                </a:solidFill>
              </a:rPr>
              <a:t> </a:t>
            </a:r>
            <a:r>
              <a:rPr lang="fr-FR" sz="1400" dirty="0">
                <a:solidFill>
                  <a:schemeClr val="accent1"/>
                </a:solidFill>
              </a:rPr>
              <a:t>(identifiant national élève en lycée général, technologique ou professionnel) : sur le relevé de notes des épreuves anticipées du baccalauréat. </a:t>
            </a:r>
          </a:p>
          <a:p>
            <a:pPr lvl="0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</a:pPr>
            <a:endParaRPr lang="fr-FR" sz="2000" dirty="0">
              <a:solidFill>
                <a:srgbClr val="3D566E"/>
              </a:solidFill>
            </a:endParaRPr>
          </a:p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596336" y="4783500"/>
            <a:ext cx="117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467542" y="3473880"/>
            <a:ext cx="8208914" cy="774240"/>
          </a:xfrm>
          <a:prstGeom prst="rect">
            <a:avLst/>
          </a:prstGeom>
          <a:solidFill>
            <a:schemeClr val="tx1"/>
          </a:solidFill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indent="0" algn="just" defTabSz="4572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/>
            </a:pPr>
            <a:r>
              <a:rPr lang="fr-FR" sz="1300" b="1" i="1" dirty="0">
                <a:solidFill>
                  <a:schemeClr val="accent6"/>
                </a:solidFill>
              </a:rPr>
              <a:t>Conseil aux parents ou tuteurs légaux </a:t>
            </a:r>
            <a:r>
              <a:rPr lang="fr-FR" sz="1300" b="1" dirty="0">
                <a:solidFill>
                  <a:schemeClr val="accent6"/>
                </a:solidFill>
              </a:rPr>
              <a:t>: </a:t>
            </a:r>
            <a:r>
              <a:rPr lang="fr-FR" sz="1300" b="1" i="1" u="sng" dirty="0">
                <a:solidFill>
                  <a:schemeClr val="bg1"/>
                </a:solidFill>
              </a:rPr>
              <a:t>vous pouvez également renseigner votre email et numéro de portable</a:t>
            </a:r>
            <a:r>
              <a:rPr lang="fr-FR" sz="1300" dirty="0">
                <a:solidFill>
                  <a:schemeClr val="bg1"/>
                </a:solidFill>
              </a:rPr>
              <a:t> dans le dossier de votre enfant pour recevoir messages et alertes Parcoursup. Vous pourrez également recevoir des formations qui organisent des épreuves écrites/orales le rappel des échéances. </a:t>
            </a:r>
          </a:p>
        </p:txBody>
      </p:sp>
      <p:sp>
        <p:nvSpPr>
          <p:cNvPr id="8" name="Rectangle 7"/>
          <p:cNvSpPr/>
          <p:nvPr/>
        </p:nvSpPr>
        <p:spPr>
          <a:xfrm>
            <a:off x="467542" y="1923678"/>
            <a:ext cx="8208913" cy="310609"/>
          </a:xfrm>
          <a:prstGeom prst="rect">
            <a:avLst/>
          </a:prstGeom>
          <a:solidFill>
            <a:schemeClr val="tx1"/>
          </a:solidFill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indent="0" algn="just" defTabSz="4572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/>
            </a:pPr>
            <a:r>
              <a:rPr lang="fr-FR" sz="1300" b="1" i="1" dirty="0">
                <a:solidFill>
                  <a:schemeClr val="bg1"/>
                </a:solidFill>
              </a:rPr>
              <a:t>Important : </a:t>
            </a:r>
            <a:r>
              <a:rPr lang="fr-FR" sz="1300" b="1" i="1" u="sng" dirty="0">
                <a:solidFill>
                  <a:schemeClr val="bg1"/>
                </a:solidFill>
              </a:rPr>
              <a:t>renseignez un numéro de portable </a:t>
            </a:r>
            <a:r>
              <a:rPr lang="fr-FR" sz="1300" i="1" dirty="0">
                <a:solidFill>
                  <a:schemeClr val="bg1"/>
                </a:solidFill>
              </a:rPr>
              <a:t>pour recevoir les alertes envoyées par la plateforme. </a:t>
            </a:r>
          </a:p>
        </p:txBody>
      </p:sp>
      <p:sp>
        <p:nvSpPr>
          <p:cNvPr id="4" name="Rectangle à coins arrondis 6">
            <a:extLst>
              <a:ext uri="{FF2B5EF4-FFF2-40B4-BE49-F238E27FC236}">
                <a16:creationId xmlns="" xmlns:a16="http://schemas.microsoft.com/office/drawing/2014/main" id="{E56E5DD1-54B1-42E8-B0C1-E07FC118E1D7}"/>
              </a:ext>
            </a:extLst>
          </p:cNvPr>
          <p:cNvSpPr/>
          <p:nvPr/>
        </p:nvSpPr>
        <p:spPr>
          <a:xfrm>
            <a:off x="6115795" y="195486"/>
            <a:ext cx="2555093" cy="344514"/>
          </a:xfrm>
          <a:prstGeom prst="roundRect">
            <a:avLst/>
          </a:prstGeom>
          <a:solidFill>
            <a:schemeClr val="accent6">
              <a:alpha val="69804"/>
            </a:schemeClr>
          </a:solidFill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À partir du </a:t>
            </a:r>
            <a:r>
              <a:rPr lang="fr-FR" sz="1400" b="1" dirty="0" smtClean="0">
                <a:solidFill>
                  <a:srgbClr val="FF0000"/>
                </a:solidFill>
              </a:rPr>
              <a:t>17 </a:t>
            </a:r>
            <a:r>
              <a:rPr lang="fr-FR" sz="1400" b="1" dirty="0">
                <a:solidFill>
                  <a:srgbClr val="FF0000"/>
                </a:solidFill>
              </a:rPr>
              <a:t>janvier </a:t>
            </a:r>
            <a:r>
              <a:rPr lang="fr-FR" sz="1400" b="1" dirty="0" smtClean="0">
                <a:solidFill>
                  <a:srgbClr val="FF0000"/>
                </a:solidFill>
              </a:rPr>
              <a:t>2024</a:t>
            </a:r>
            <a:endParaRPr lang="fr-FR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905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4294967295"/>
          </p:nvPr>
        </p:nvSpPr>
        <p:spPr>
          <a:xfrm>
            <a:off x="467545" y="843558"/>
            <a:ext cx="8496943" cy="4104456"/>
          </a:xfrm>
        </p:spPr>
        <p:txBody>
          <a:bodyPr>
            <a:noAutofit/>
          </a:bodyPr>
          <a:lstStyle/>
          <a:p>
            <a:pPr marL="285750" indent="-285750">
              <a:buClr>
                <a:schemeClr val="bg2"/>
              </a:buClr>
              <a:buFont typeface="Courier New" panose="02070309020205020404" pitchFamily="49" charset="0"/>
              <a:buChar char="o"/>
            </a:pPr>
            <a:r>
              <a:rPr lang="fr-FR" sz="1400" dirty="0">
                <a:solidFill>
                  <a:schemeClr val="accent1"/>
                </a:solidFill>
              </a:rPr>
              <a:t>Jusqu’à </a:t>
            </a:r>
            <a:r>
              <a:rPr lang="fr-FR" sz="1400" b="1" dirty="0">
                <a:solidFill>
                  <a:schemeClr val="bg1"/>
                </a:solidFill>
                <a:highlight>
                  <a:srgbClr val="0000FF"/>
                </a:highlight>
              </a:rPr>
              <a:t>10 vœux et 10 vœux supplémentaires</a:t>
            </a:r>
            <a:r>
              <a:rPr lang="fr-FR" sz="1400" dirty="0">
                <a:solidFill>
                  <a:schemeClr val="accent1"/>
                </a:solidFill>
              </a:rPr>
              <a:t> pour des formations en apprentissage</a:t>
            </a:r>
          </a:p>
          <a:p>
            <a:pPr marL="285750" indent="-285750">
              <a:buClr>
                <a:schemeClr val="bg2"/>
              </a:buClr>
              <a:buFont typeface="Courier New" panose="02070309020205020404" pitchFamily="49" charset="0"/>
              <a:buChar char="o"/>
            </a:pPr>
            <a:endParaRPr lang="fr-FR" sz="1400" b="1" dirty="0">
              <a:solidFill>
                <a:schemeClr val="accent1"/>
              </a:solidFill>
            </a:endParaRPr>
          </a:p>
          <a:p>
            <a:pPr marL="285750" indent="-285750">
              <a:buClr>
                <a:schemeClr val="bg2"/>
              </a:buClr>
              <a:buFont typeface="Courier New" panose="02070309020205020404" pitchFamily="49" charset="0"/>
              <a:buChar char="o"/>
            </a:pPr>
            <a:r>
              <a:rPr lang="fr-FR" sz="1400" dirty="0">
                <a:solidFill>
                  <a:schemeClr val="accent1"/>
                </a:solidFill>
              </a:rPr>
              <a:t>Possibilité de faire </a:t>
            </a:r>
            <a:r>
              <a:rPr lang="fr-FR" sz="1400" b="1" dirty="0">
                <a:solidFill>
                  <a:schemeClr val="bg1"/>
                </a:solidFill>
                <a:highlight>
                  <a:srgbClr val="0000FF"/>
                </a:highlight>
              </a:rPr>
              <a:t>des sous-vœux pour certaines filières</a:t>
            </a:r>
            <a:r>
              <a:rPr lang="fr-FR" sz="1400" dirty="0">
                <a:solidFill>
                  <a:schemeClr val="accent1"/>
                </a:solidFill>
              </a:rPr>
              <a:t> (classes prépa, BTS, BUT, école de commerce, d'ingénieurs, IFSI…) </a:t>
            </a:r>
          </a:p>
          <a:p>
            <a:pPr marL="285750" indent="-285750">
              <a:buClr>
                <a:schemeClr val="bg2"/>
              </a:buClr>
              <a:buFont typeface="Courier New" panose="02070309020205020404" pitchFamily="49" charset="0"/>
              <a:buChar char="o"/>
            </a:pPr>
            <a:endParaRPr lang="fr-FR" sz="1400" b="1" dirty="0">
              <a:solidFill>
                <a:schemeClr val="accent1"/>
              </a:solidFill>
            </a:endParaRPr>
          </a:p>
          <a:p>
            <a:pPr marL="285750" indent="-285750">
              <a:buClr>
                <a:schemeClr val="bg2"/>
              </a:buClr>
              <a:buFont typeface="Courier New" panose="02070309020205020404" pitchFamily="49" charset="0"/>
              <a:buChar char="o"/>
            </a:pPr>
            <a:r>
              <a:rPr lang="fr-FR" sz="1400" b="1" dirty="0">
                <a:solidFill>
                  <a:schemeClr val="bg1"/>
                </a:solidFill>
                <a:highlight>
                  <a:srgbClr val="0000FF"/>
                </a:highlight>
              </a:rPr>
              <a:t>Les vœux sont formulés librement par les candidats (pas de classement par ordre de priorité) </a:t>
            </a:r>
            <a:r>
              <a:rPr lang="fr-FR" sz="1400" dirty="0">
                <a:solidFill>
                  <a:schemeClr val="accent1"/>
                </a:solidFill>
              </a:rPr>
              <a:t>: une réponse pour chaque vœu formulé</a:t>
            </a:r>
          </a:p>
          <a:p>
            <a:pPr marL="285750" indent="-285750">
              <a:buClr>
                <a:schemeClr val="bg2"/>
              </a:buClr>
              <a:buFont typeface="Courier New" panose="02070309020205020404" pitchFamily="49" charset="0"/>
              <a:buChar char="o"/>
            </a:pPr>
            <a:endParaRPr lang="fr-FR" sz="1400" b="1" dirty="0">
              <a:solidFill>
                <a:schemeClr val="accent1"/>
              </a:solidFill>
            </a:endParaRPr>
          </a:p>
          <a:p>
            <a:pPr marL="285750" indent="-285750">
              <a:buClr>
                <a:schemeClr val="bg2"/>
              </a:buClr>
              <a:buFont typeface="Courier New" panose="02070309020205020404" pitchFamily="49" charset="0"/>
              <a:buChar char="o"/>
            </a:pPr>
            <a:r>
              <a:rPr lang="fr-FR" sz="1400" b="1" dirty="0">
                <a:solidFill>
                  <a:schemeClr val="bg1"/>
                </a:solidFill>
                <a:highlight>
                  <a:srgbClr val="0000FF"/>
                </a:highlight>
              </a:rPr>
              <a:t>La date de formulation du vœu n’est pas prise en compte </a:t>
            </a:r>
            <a:r>
              <a:rPr lang="fr-FR" sz="1400" dirty="0">
                <a:solidFill>
                  <a:schemeClr val="accent1"/>
                </a:solidFill>
              </a:rPr>
              <a:t>pour l’examen du dossier </a:t>
            </a:r>
          </a:p>
          <a:p>
            <a:pPr marL="285750" indent="-285750">
              <a:buClr>
                <a:schemeClr val="bg2"/>
              </a:buClr>
              <a:buFont typeface="Courier New" panose="02070309020205020404" pitchFamily="49" charset="0"/>
              <a:buChar char="o"/>
            </a:pPr>
            <a:endParaRPr lang="fr-FR" sz="1400" b="1" dirty="0">
              <a:solidFill>
                <a:schemeClr val="accent1"/>
              </a:solidFill>
            </a:endParaRPr>
          </a:p>
          <a:p>
            <a:pPr marL="285750" indent="-285750">
              <a:buClr>
                <a:schemeClr val="bg2"/>
              </a:buClr>
              <a:buFont typeface="Courier New" panose="02070309020205020404" pitchFamily="49" charset="0"/>
              <a:buChar char="o"/>
            </a:pPr>
            <a:r>
              <a:rPr lang="fr-FR" sz="1400" b="1" dirty="0">
                <a:solidFill>
                  <a:schemeClr val="bg1"/>
                </a:solidFill>
                <a:highlight>
                  <a:srgbClr val="0000FF"/>
                </a:highlight>
              </a:rPr>
              <a:t>Chaque formation n’a connaissance que des vœux formulés pour elle </a:t>
            </a:r>
            <a:br>
              <a:rPr lang="fr-FR" sz="1400" b="1" dirty="0">
                <a:solidFill>
                  <a:schemeClr val="bg1"/>
                </a:solidFill>
                <a:highlight>
                  <a:srgbClr val="0000FF"/>
                </a:highlight>
              </a:rPr>
            </a:br>
            <a:r>
              <a:rPr lang="fr-FR" sz="1400" dirty="0">
                <a:solidFill>
                  <a:schemeClr val="accent1"/>
                </a:solidFill>
              </a:rPr>
              <a:t>(elle ne connait pas les autres vœux formulés  par les candidats)</a:t>
            </a:r>
          </a:p>
          <a:p>
            <a:pPr marL="285750" indent="-285750">
              <a:buClr>
                <a:schemeClr val="bg2"/>
              </a:buClr>
              <a:buFont typeface="Courier New" panose="02070309020205020404" pitchFamily="49" charset="0"/>
              <a:buChar char="o"/>
            </a:pPr>
            <a:endParaRPr lang="fr-FR" sz="1400" b="1" dirty="0">
              <a:solidFill>
                <a:schemeClr val="accent1"/>
              </a:solidFill>
            </a:endParaRPr>
          </a:p>
          <a:p>
            <a:pPr marL="285750" indent="-285750">
              <a:buClr>
                <a:schemeClr val="bg2"/>
              </a:buClr>
              <a:buFont typeface="Courier New" panose="02070309020205020404" pitchFamily="49" charset="0"/>
              <a:buChar char="o"/>
            </a:pPr>
            <a:r>
              <a:rPr lang="fr-FR" sz="1400" b="1" dirty="0">
                <a:solidFill>
                  <a:schemeClr val="bg1"/>
                </a:solidFill>
                <a:highlight>
                  <a:srgbClr val="0000FF"/>
                </a:highlight>
              </a:rPr>
              <a:t>Quand un candidat accepte une formation, il a toujours la possibilité de conserver des vœux pour lesquels il est en liste d’attente </a:t>
            </a:r>
            <a:r>
              <a:rPr lang="fr-FR" sz="1400" dirty="0">
                <a:solidFill>
                  <a:schemeClr val="accent1"/>
                </a:solidFill>
              </a:rPr>
              <a:t>et qui l’intéressent davantage</a:t>
            </a:r>
            <a:endParaRPr lang="fr-FR" sz="140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596336" y="4783500"/>
            <a:ext cx="117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2" name="Rectangle à coins arrondis 6">
            <a:extLst>
              <a:ext uri="{FF2B5EF4-FFF2-40B4-BE49-F238E27FC236}">
                <a16:creationId xmlns="" xmlns:a16="http://schemas.microsoft.com/office/drawing/2014/main" id="{55AD3F10-A19C-E585-9AE7-4D63D855983E}"/>
              </a:ext>
            </a:extLst>
          </p:cNvPr>
          <p:cNvSpPr/>
          <p:nvPr/>
        </p:nvSpPr>
        <p:spPr>
          <a:xfrm>
            <a:off x="5508104" y="195486"/>
            <a:ext cx="3168353" cy="344514"/>
          </a:xfrm>
          <a:prstGeom prst="roundRect">
            <a:avLst/>
          </a:prstGeom>
          <a:solidFill>
            <a:schemeClr val="accent6">
              <a:alpha val="69804"/>
            </a:schemeClr>
          </a:solidFill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Les principales règles à retenir</a:t>
            </a:r>
          </a:p>
        </p:txBody>
      </p:sp>
    </p:spTree>
    <p:extLst>
      <p:ext uri="{BB962C8B-B14F-4D97-AF65-F5344CB8AC3E}">
        <p14:creationId xmlns:p14="http://schemas.microsoft.com/office/powerpoint/2010/main" val="6795284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>
          <a:xfrm>
            <a:off x="467544" y="915566"/>
            <a:ext cx="3600402" cy="3744417"/>
          </a:xfrm>
        </p:spPr>
        <p:txBody>
          <a:bodyPr>
            <a:noAutofit/>
          </a:bodyPr>
          <a:lstStyle/>
          <a:p>
            <a:pPr marL="285750" lvl="0" indent="-285750" algn="l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  <a:defRPr/>
            </a:pPr>
            <a:r>
              <a:rPr lang="fr-FR" sz="1400" b="1" dirty="0">
                <a:solidFill>
                  <a:schemeClr val="bg1"/>
                </a:solidFill>
                <a:highlight>
                  <a:srgbClr val="0000FF"/>
                </a:highlight>
              </a:rPr>
              <a:t>le projet de formation motivé</a:t>
            </a:r>
          </a:p>
          <a:p>
            <a:pPr marL="285750" lvl="0" indent="-285750" algn="l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  <a:defRPr/>
            </a:pPr>
            <a:endParaRPr lang="fr-FR" sz="1400" b="1" dirty="0">
              <a:solidFill>
                <a:srgbClr val="F28E65"/>
              </a:solidFill>
            </a:endParaRPr>
          </a:p>
          <a:p>
            <a:pPr marL="285750" indent="-285750" algn="l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  <a:defRPr/>
            </a:pPr>
            <a:r>
              <a:rPr lang="fr-FR" sz="1400" b="1" dirty="0">
                <a:solidFill>
                  <a:schemeClr val="bg1"/>
                </a:solidFill>
                <a:highlight>
                  <a:srgbClr val="0000FF"/>
                </a:highlight>
              </a:rPr>
              <a:t>les pièces complémentaires </a:t>
            </a:r>
            <a:r>
              <a:rPr lang="fr-FR" sz="1400" dirty="0">
                <a:solidFill>
                  <a:schemeClr val="accent1"/>
                </a:solidFill>
              </a:rPr>
              <a:t>demandées par certaines formations</a:t>
            </a:r>
          </a:p>
          <a:p>
            <a:pPr marL="285750" indent="-285750" algn="l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  <a:defRPr/>
            </a:pPr>
            <a:endParaRPr lang="fr-FR" sz="1400" dirty="0"/>
          </a:p>
          <a:p>
            <a:pPr marL="285750" indent="-285750" algn="l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  <a:defRPr/>
            </a:pPr>
            <a:r>
              <a:rPr lang="fr-FR" sz="1400" b="1" dirty="0">
                <a:solidFill>
                  <a:schemeClr val="bg1"/>
                </a:solidFill>
                <a:highlight>
                  <a:srgbClr val="0000FF"/>
                </a:highlight>
              </a:rPr>
              <a:t>la rubrique Activités et centres d’intérêt </a:t>
            </a:r>
          </a:p>
          <a:p>
            <a:pPr marL="285750" indent="-285750" algn="l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  <a:defRPr/>
            </a:pPr>
            <a:endParaRPr lang="fr-FR" sz="1400" dirty="0">
              <a:solidFill>
                <a:srgbClr val="3D566E"/>
              </a:solidFill>
            </a:endParaRPr>
          </a:p>
          <a:p>
            <a:pPr marL="285750" indent="-285750" algn="l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  <a:defRPr/>
            </a:pPr>
            <a:r>
              <a:rPr lang="fr-FR" sz="1400" b="1" dirty="0">
                <a:solidFill>
                  <a:schemeClr val="bg1"/>
                </a:solidFill>
                <a:highlight>
                  <a:srgbClr val="0000FF"/>
                </a:highlight>
              </a:rPr>
              <a:t>la fiche Avenir </a:t>
            </a:r>
            <a:r>
              <a:rPr lang="fr-FR" sz="1400" dirty="0">
                <a:solidFill>
                  <a:schemeClr val="accent1"/>
                </a:solidFill>
              </a:rPr>
              <a:t>renseignée par le lycée </a:t>
            </a:r>
          </a:p>
          <a:p>
            <a:pPr marL="285750" indent="-285750" algn="l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  <a:defRPr/>
            </a:pPr>
            <a:endParaRPr lang="fr-FR" sz="1400" dirty="0">
              <a:solidFill>
                <a:srgbClr val="3D566E"/>
              </a:solidFill>
            </a:endParaRPr>
          </a:p>
          <a:p>
            <a:pPr marL="285750" indent="-285750" algn="l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  <a:defRPr/>
            </a:pPr>
            <a:r>
              <a:rPr lang="fr-FR" sz="1400" b="1" dirty="0">
                <a:solidFill>
                  <a:schemeClr val="bg1"/>
                </a:solidFill>
                <a:highlight>
                  <a:srgbClr val="0000FF"/>
                </a:highlight>
              </a:rPr>
              <a:t>Des informations sur votre parcours spécifique </a:t>
            </a:r>
            <a:r>
              <a:rPr lang="fr-FR" sz="1400" dirty="0">
                <a:solidFill>
                  <a:schemeClr val="accent1"/>
                </a:solidFill>
              </a:rPr>
              <a:t>(sections européenne) </a:t>
            </a:r>
            <a:r>
              <a:rPr lang="fr-FR" sz="1400" dirty="0">
                <a:solidFill>
                  <a:schemeClr val="bg1"/>
                </a:solidFill>
                <a:highlight>
                  <a:srgbClr val="0000FF"/>
                </a:highlight>
              </a:rPr>
              <a:t>ou </a:t>
            </a:r>
            <a:r>
              <a:rPr lang="fr-FR" sz="1400" b="1" dirty="0">
                <a:solidFill>
                  <a:schemeClr val="bg1"/>
                </a:solidFill>
                <a:highlight>
                  <a:srgbClr val="0000FF"/>
                </a:highlight>
              </a:rPr>
              <a:t>votre</a:t>
            </a:r>
            <a:r>
              <a:rPr lang="fr-FR" sz="1400" dirty="0">
                <a:solidFill>
                  <a:schemeClr val="bg1"/>
                </a:solidFill>
                <a:highlight>
                  <a:srgbClr val="0000FF"/>
                </a:highlight>
              </a:rPr>
              <a:t> </a:t>
            </a:r>
            <a:r>
              <a:rPr lang="fr-FR" sz="1400" b="1" dirty="0">
                <a:solidFill>
                  <a:schemeClr val="bg1"/>
                </a:solidFill>
                <a:highlight>
                  <a:srgbClr val="0000FF"/>
                </a:highlight>
              </a:rPr>
              <a:t>participation aux cordées de la réussite </a:t>
            </a:r>
            <a:r>
              <a:rPr lang="fr-FR" sz="1400" dirty="0">
                <a:solidFill>
                  <a:schemeClr val="accent1"/>
                </a:solidFill>
              </a:rPr>
              <a:t>(seulement si vous le souhaitez)</a:t>
            </a:r>
          </a:p>
        </p:txBody>
      </p:sp>
      <p:sp>
        <p:nvSpPr>
          <p:cNvPr id="9" name="Espace réservé du texte 5"/>
          <p:cNvSpPr>
            <a:spLocks noGrp="1"/>
          </p:cNvSpPr>
          <p:nvPr>
            <p:ph type="body" sz="quarter" idx="14"/>
          </p:nvPr>
        </p:nvSpPr>
        <p:spPr>
          <a:xfrm>
            <a:off x="4203336" y="935825"/>
            <a:ext cx="4545128" cy="2500021"/>
          </a:xfrm>
        </p:spPr>
        <p:txBody>
          <a:bodyPr>
            <a:noAutofit/>
          </a:bodyPr>
          <a:lstStyle/>
          <a:p>
            <a:pPr marL="285750" indent="-285750" defTabSz="457189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  <a:defRPr/>
            </a:pPr>
            <a:r>
              <a:rPr lang="fr-FR" sz="1400" b="1" dirty="0">
                <a:solidFill>
                  <a:schemeClr val="bg1"/>
                </a:solidFill>
                <a:highlight>
                  <a:srgbClr val="0000FF"/>
                </a:highlight>
              </a:rPr>
              <a:t>Les bulletins scolaires et notes du baccalauréat : </a:t>
            </a:r>
          </a:p>
          <a:p>
            <a:pPr lvl="1"/>
            <a:r>
              <a:rPr lang="fr-FR" sz="1400" b="1" dirty="0">
                <a:solidFill>
                  <a:schemeClr val="accent1"/>
                </a:solidFill>
              </a:rPr>
              <a:t>Année de première </a:t>
            </a:r>
            <a:r>
              <a:rPr lang="fr-FR" sz="1400" dirty="0">
                <a:solidFill>
                  <a:schemeClr val="accent1"/>
                </a:solidFill>
              </a:rPr>
              <a:t>: bulletins scolaires et les notes des épreuves anticipées de français et celles au titre du contrôle continu</a:t>
            </a:r>
          </a:p>
          <a:p>
            <a:pPr lvl="1"/>
            <a:r>
              <a:rPr lang="fr-FR" sz="1400" b="1" dirty="0">
                <a:solidFill>
                  <a:schemeClr val="accent1"/>
                </a:solidFill>
              </a:rPr>
              <a:t>Année de terminale </a:t>
            </a:r>
            <a:r>
              <a:rPr lang="fr-FR" sz="1400" dirty="0">
                <a:solidFill>
                  <a:schemeClr val="accent1"/>
                </a:solidFill>
              </a:rPr>
              <a:t>: bulletin scolaire du 1</a:t>
            </a:r>
            <a:r>
              <a:rPr lang="fr-FR" sz="1400" baseline="30000" dirty="0">
                <a:solidFill>
                  <a:schemeClr val="accent1"/>
                </a:solidFill>
              </a:rPr>
              <a:t>er</a:t>
            </a:r>
            <a:r>
              <a:rPr lang="fr-FR" sz="1400" dirty="0">
                <a:solidFill>
                  <a:schemeClr val="accent1"/>
                </a:solidFill>
              </a:rPr>
              <a:t> semestre, notes des épreuves finales des deux enseignements de spécialité (pour les lycéens généraux et technologiques)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86A7E527-2B74-4939-A608-D1C0574CE027}" type="datetime1">
              <a:rPr lang="fr-FR" cap="all" smtClean="0"/>
              <a:t>08/01/2024</a:t>
            </a:fld>
            <a:endParaRPr lang="fr-FR" cap="all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3" name="Rectangle à coins arrondis 6">
            <a:extLst>
              <a:ext uri="{FF2B5EF4-FFF2-40B4-BE49-F238E27FC236}">
                <a16:creationId xmlns="" xmlns:a16="http://schemas.microsoft.com/office/drawing/2014/main" id="{233DCACA-F66D-BCAA-014B-643DFA98A1BB}"/>
              </a:ext>
            </a:extLst>
          </p:cNvPr>
          <p:cNvSpPr/>
          <p:nvPr/>
        </p:nvSpPr>
        <p:spPr>
          <a:xfrm>
            <a:off x="4067946" y="195486"/>
            <a:ext cx="4608511" cy="344514"/>
          </a:xfrm>
          <a:prstGeom prst="roundRect">
            <a:avLst/>
          </a:prstGeom>
          <a:solidFill>
            <a:schemeClr val="accent6">
              <a:alpha val="69804"/>
            </a:schemeClr>
          </a:solidFill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Les éléments transmis aux formations du supérieur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="" xmlns:a16="http://schemas.microsoft.com/office/drawing/2014/main" id="{96EE43F1-71BC-4E2B-F51D-78B0A68DFEB5}"/>
              </a:ext>
            </a:extLst>
          </p:cNvPr>
          <p:cNvSpPr/>
          <p:nvPr/>
        </p:nvSpPr>
        <p:spPr>
          <a:xfrm>
            <a:off x="4355976" y="3219822"/>
            <a:ext cx="4248472" cy="1152128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b="1" u="sng" dirty="0" smtClean="0">
                <a:solidFill>
                  <a:srgbClr val="FF0000"/>
                </a:solidFill>
              </a:rPr>
              <a:t>Vous avez jusqu’au 03 avril 2024</a:t>
            </a:r>
          </a:p>
          <a:p>
            <a:pPr algn="ctr"/>
            <a:r>
              <a:rPr lang="fr-FR" sz="1400" b="1" dirty="0">
                <a:solidFill>
                  <a:srgbClr val="FF0000"/>
                </a:solidFill>
              </a:rPr>
              <a:t>p</a:t>
            </a:r>
            <a:r>
              <a:rPr lang="fr-FR" sz="1400" b="1" dirty="0" smtClean="0">
                <a:solidFill>
                  <a:srgbClr val="FF0000"/>
                </a:solidFill>
              </a:rPr>
              <a:t>our ajouter tous </a:t>
            </a:r>
            <a:r>
              <a:rPr lang="fr-FR" sz="1400" b="1" dirty="0">
                <a:solidFill>
                  <a:srgbClr val="FF0000"/>
                </a:solidFill>
              </a:rPr>
              <a:t>l</a:t>
            </a:r>
            <a:r>
              <a:rPr lang="fr-FR" sz="1400" b="1" dirty="0" smtClean="0">
                <a:solidFill>
                  <a:srgbClr val="FF0000"/>
                </a:solidFill>
              </a:rPr>
              <a:t>es éléments que vous souhaitez intégrer dans votre dossier</a:t>
            </a:r>
            <a:endParaRPr lang="fr-FR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7352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="" xmlns:a16="http://schemas.microsoft.com/office/drawing/2014/main" id="{AC3743D0-2C7B-C9BF-F6B7-3DE1F9A1B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6F42726C-76A3-45BB-9E3B-0F2EB6320166}" type="datetime1">
              <a:rPr lang="fr-FR" cap="all" smtClean="0"/>
              <a:t>08/01/2024</a:t>
            </a:fld>
            <a:endParaRPr lang="fr-FR" cap="all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="" xmlns:a16="http://schemas.microsoft.com/office/drawing/2014/main" id="{3CD2E8A1-2381-756C-A26A-FBFF63564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16</a:t>
            </a:fld>
            <a:endParaRPr lang="fr-FR" dirty="0"/>
          </a:p>
        </p:txBody>
      </p:sp>
      <p:pic>
        <p:nvPicPr>
          <p:cNvPr id="8" name="Espace réservé du contenu 7">
            <a:extLst>
              <a:ext uri="{FF2B5EF4-FFF2-40B4-BE49-F238E27FC236}">
                <a16:creationId xmlns="" xmlns:a16="http://schemas.microsoft.com/office/drawing/2014/main" id="{F52577CC-9183-4532-1BCE-A5C8258CF10D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539552" y="1203598"/>
            <a:ext cx="8329579" cy="2232248"/>
          </a:xfrm>
        </p:spPr>
      </p:pic>
      <p:sp>
        <p:nvSpPr>
          <p:cNvPr id="6" name="Espace réservé du texte 5">
            <a:extLst>
              <a:ext uri="{FF2B5EF4-FFF2-40B4-BE49-F238E27FC236}">
                <a16:creationId xmlns="" xmlns:a16="http://schemas.microsoft.com/office/drawing/2014/main" id="{A2A68ED8-BAE3-DFC7-2F78-C3841DB9DC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2400" dirty="0"/>
              <a:t>La fiche avenir</a:t>
            </a:r>
          </a:p>
        </p:txBody>
      </p:sp>
    </p:spTree>
    <p:extLst>
      <p:ext uri="{BB962C8B-B14F-4D97-AF65-F5344CB8AC3E}">
        <p14:creationId xmlns:p14="http://schemas.microsoft.com/office/powerpoint/2010/main" val="418848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F4EE2B24-0729-409B-0331-04700AEF8D15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563888" y="197325"/>
            <a:ext cx="5040560" cy="405457"/>
          </a:xfrm>
          <a:solidFill>
            <a:srgbClr val="FFCC00"/>
          </a:solidFill>
        </p:spPr>
        <p:txBody>
          <a:bodyPr/>
          <a:lstStyle/>
          <a:p>
            <a:pPr lvl="0"/>
            <a:r>
              <a:rPr lang="fr-FR" b="1" dirty="0"/>
              <a:t>Les ressources de </a:t>
            </a:r>
            <a:r>
              <a:rPr lang="fr-FR" b="1" dirty="0" err="1"/>
              <a:t>Parcoursup</a:t>
            </a:r>
            <a:endParaRPr lang="fr-FR" b="1" dirty="0"/>
          </a:p>
        </p:txBody>
      </p:sp>
      <p:pic>
        <p:nvPicPr>
          <p:cNvPr id="3" name="Image 5">
            <a:hlinkClick r:id="rId3"/>
            <a:extLst>
              <a:ext uri="{FF2B5EF4-FFF2-40B4-BE49-F238E27FC236}">
                <a16:creationId xmlns="" xmlns:a16="http://schemas.microsoft.com/office/drawing/2014/main" id="{BF27E634-852E-EBC0-666D-D5FDDDBFCCE1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235814" y="4530157"/>
            <a:ext cx="1665340" cy="52466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99542"/>
            <a:ext cx="6888286" cy="4252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 : coins arrondis 8">
            <a:extLst>
              <a:ext uri="{FF2B5EF4-FFF2-40B4-BE49-F238E27FC236}">
                <a16:creationId xmlns="" xmlns:a16="http://schemas.microsoft.com/office/drawing/2014/main" id="{75D6BFF1-34F5-A9A1-44E9-D7286AC5782D}"/>
              </a:ext>
            </a:extLst>
          </p:cNvPr>
          <p:cNvSpPr/>
          <p:nvPr/>
        </p:nvSpPr>
        <p:spPr>
          <a:xfrm>
            <a:off x="827584" y="2067694"/>
            <a:ext cx="1745018" cy="252028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4472C4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62215" tIns="31107" rIns="62215" bIns="31107" anchor="ctr" anchorCtr="1" compatLnSpc="1">
            <a:noAutofit/>
          </a:bodyPr>
          <a:lstStyle/>
          <a:p>
            <a:pPr algn="ctr" defTabSz="62215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905" dirty="0" smtClean="0">
                <a:solidFill>
                  <a:srgbClr val="FFFFFF"/>
                </a:solidFill>
                <a:latin typeface="Calibri"/>
              </a:rPr>
              <a:t>Je recherche </a:t>
            </a:r>
            <a:r>
              <a:rPr lang="fr-FR" sz="1905" dirty="0">
                <a:solidFill>
                  <a:srgbClr val="FFFFFF"/>
                </a:solidFill>
                <a:latin typeface="Calibri"/>
              </a:rPr>
              <a:t>une </a:t>
            </a:r>
            <a:r>
              <a:rPr lang="fr-FR" sz="1905" dirty="0" smtClean="0">
                <a:solidFill>
                  <a:srgbClr val="FFFFFF"/>
                </a:solidFill>
                <a:latin typeface="Calibri"/>
              </a:rPr>
              <a:t>formation</a:t>
            </a:r>
          </a:p>
          <a:p>
            <a:pPr algn="ctr" defTabSz="62215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905" dirty="0" smtClean="0">
              <a:solidFill>
                <a:srgbClr val="FFFFFF"/>
              </a:solidFill>
              <a:latin typeface="Calibri"/>
            </a:endParaRPr>
          </a:p>
          <a:p>
            <a:pPr algn="ctr" defTabSz="62215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905" dirty="0" smtClean="0">
                <a:solidFill>
                  <a:srgbClr val="FFFFFF"/>
                </a:solidFill>
                <a:latin typeface="Calibri"/>
              </a:rPr>
              <a:t>« BTS ESF à Cahors »</a:t>
            </a:r>
            <a:endParaRPr lang="fr-FR" sz="1905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Flèche gauche 5"/>
          <p:cNvSpPr/>
          <p:nvPr/>
        </p:nvSpPr>
        <p:spPr>
          <a:xfrm>
            <a:off x="3779912" y="3795886"/>
            <a:ext cx="504056" cy="276422"/>
          </a:xfrm>
          <a:prstGeom prst="lef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</a:t>
            </a:r>
            <a:r>
              <a:rPr lang="fr-FR" sz="500" dirty="0" smtClean="0"/>
              <a:t>LI</a:t>
            </a:r>
            <a:r>
              <a:rPr lang="fr-FR" sz="1050" dirty="0" smtClean="0"/>
              <a:t>C</a:t>
            </a:r>
            <a:endParaRPr lang="fr-FR" sz="105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AB2FC3DC-B925-75AA-888E-F62E75255443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419872" y="267494"/>
            <a:ext cx="4766913" cy="406821"/>
          </a:xfrm>
          <a:solidFill>
            <a:srgbClr val="FFCC00"/>
          </a:solidFill>
        </p:spPr>
        <p:txBody>
          <a:bodyPr/>
          <a:lstStyle/>
          <a:p>
            <a:pPr lvl="0"/>
            <a:r>
              <a:rPr lang="fr-FR" b="1"/>
              <a:t>Les ressources de Parcoursup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7574"/>
            <a:ext cx="5184576" cy="3186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Flèche gauche 8"/>
          <p:cNvSpPr/>
          <p:nvPr/>
        </p:nvSpPr>
        <p:spPr>
          <a:xfrm>
            <a:off x="2699792" y="3657507"/>
            <a:ext cx="504056" cy="276422"/>
          </a:xfrm>
          <a:prstGeom prst="lef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</a:t>
            </a:r>
            <a:r>
              <a:rPr lang="fr-FR" sz="500" dirty="0" smtClean="0"/>
              <a:t>LI</a:t>
            </a:r>
            <a:r>
              <a:rPr lang="fr-FR" sz="1050" dirty="0" smtClean="0"/>
              <a:t>C</a:t>
            </a:r>
            <a:endParaRPr lang="fr-FR" sz="105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712782"/>
            <a:ext cx="2160240" cy="4163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7534"/>
            <a:ext cx="4176464" cy="4187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itre 1">
            <a:extLst>
              <a:ext uri="{FF2B5EF4-FFF2-40B4-BE49-F238E27FC236}">
                <a16:creationId xmlns="" xmlns:a16="http://schemas.microsoft.com/office/drawing/2014/main" id="{AD2E527A-0A65-56C3-4AB3-C3365CCFA5FA}"/>
              </a:ext>
            </a:extLst>
          </p:cNvPr>
          <p:cNvSpPr txBox="1">
            <a:spLocks/>
          </p:cNvSpPr>
          <p:nvPr/>
        </p:nvSpPr>
        <p:spPr bwMode="gray">
          <a:xfrm>
            <a:off x="3263215" y="123477"/>
            <a:ext cx="1872208" cy="1270271"/>
          </a:xfrm>
          <a:prstGeom prst="rect">
            <a:avLst/>
          </a:prstGeom>
          <a:solidFill>
            <a:srgbClr val="FFCC00"/>
          </a:solidFill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rgbClr val="0C5076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400" dirty="0"/>
              <a:t>Les ressources de </a:t>
            </a:r>
            <a:r>
              <a:rPr lang="fr-FR" sz="2400" dirty="0" err="1"/>
              <a:t>Parcoursup</a:t>
            </a:r>
            <a:endParaRPr lang="fr-FR" sz="2400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2411" y="123477"/>
            <a:ext cx="3215622" cy="2012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5423" y="1995686"/>
            <a:ext cx="3189598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Flèche gauche 5"/>
          <p:cNvSpPr/>
          <p:nvPr/>
        </p:nvSpPr>
        <p:spPr>
          <a:xfrm rot="1948690">
            <a:off x="1438446" y="2126884"/>
            <a:ext cx="504056" cy="276422"/>
          </a:xfrm>
          <a:prstGeom prst="lef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</a:t>
            </a:r>
            <a:r>
              <a:rPr lang="fr-FR" sz="500" dirty="0" smtClean="0"/>
              <a:t>LI</a:t>
            </a:r>
            <a:r>
              <a:rPr lang="fr-FR" sz="1050" dirty="0" smtClean="0"/>
              <a:t>C</a:t>
            </a:r>
            <a:endParaRPr lang="fr-FR" sz="105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4840C8CD-47A6-46D1-834E-8B717424291A}" type="datetime1">
              <a:rPr lang="fr-FR" cap="all" smtClean="0"/>
              <a:t>08/01/2024</a:t>
            </a:fld>
            <a:endParaRPr lang="fr-FR" cap="all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Calendrier de la 2</a:t>
            </a:r>
            <a:r>
              <a:rPr lang="fr-FR" baseline="30000" dirty="0" smtClean="0"/>
              <a:t>ème</a:t>
            </a:r>
            <a:r>
              <a:rPr lang="fr-FR" dirty="0" smtClean="0"/>
              <a:t> partie de l’année</a:t>
            </a:r>
          </a:p>
          <a:p>
            <a:endParaRPr lang="fr-FR" dirty="0" smtClean="0"/>
          </a:p>
          <a:p>
            <a:r>
              <a:rPr lang="fr-FR" sz="2800" dirty="0" smtClean="0">
                <a:solidFill>
                  <a:srgbClr val="FF0000"/>
                </a:solidFill>
              </a:rPr>
              <a:t>Examens – conseils de classe – orientation </a:t>
            </a:r>
            <a:endParaRPr lang="fr-FR" sz="2800" dirty="0">
              <a:solidFill>
                <a:srgbClr val="FF000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3478"/>
            <a:ext cx="2040228" cy="864096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86028"/>
            <a:ext cx="889462" cy="98505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51470"/>
            <a:ext cx="1157114" cy="1157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3925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1C539672-51B4-906D-CE4E-CBF83A8837BF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67544" y="843558"/>
            <a:ext cx="1440160" cy="1040027"/>
          </a:xfrm>
          <a:solidFill>
            <a:srgbClr val="FFCC00"/>
          </a:solidFill>
        </p:spPr>
        <p:txBody>
          <a:bodyPr/>
          <a:lstStyle/>
          <a:p>
            <a:pPr lvl="0"/>
            <a:r>
              <a:rPr lang="fr-FR" sz="1800" dirty="0"/>
              <a:t>Les ressources de </a:t>
            </a:r>
            <a:r>
              <a:rPr lang="fr-FR" sz="1800" dirty="0" err="1"/>
              <a:t>Parcoursup</a:t>
            </a:r>
            <a:endParaRPr lang="fr-FR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50816"/>
            <a:ext cx="4763792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018" y="1923678"/>
            <a:ext cx="2410789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Flèche gauche 9"/>
          <p:cNvSpPr/>
          <p:nvPr/>
        </p:nvSpPr>
        <p:spPr>
          <a:xfrm rot="20317128">
            <a:off x="6948264" y="987574"/>
            <a:ext cx="504056" cy="276422"/>
          </a:xfrm>
          <a:prstGeom prst="lef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</a:t>
            </a:r>
            <a:r>
              <a:rPr lang="fr-FR" sz="500" dirty="0" smtClean="0"/>
              <a:t>LI</a:t>
            </a:r>
            <a:r>
              <a:rPr lang="fr-FR" sz="1050" dirty="0" smtClean="0"/>
              <a:t>C</a:t>
            </a:r>
            <a:endParaRPr lang="fr-FR" sz="105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>
            <a:extLst>
              <a:ext uri="{FF2B5EF4-FFF2-40B4-BE49-F238E27FC236}">
                <a16:creationId xmlns="" xmlns:a16="http://schemas.microsoft.com/office/drawing/2014/main" id="{C65C61A5-77E5-8A68-A6D4-D9F577FA7C98}"/>
              </a:ext>
            </a:extLst>
          </p:cNvPr>
          <p:cNvSpPr txBox="1">
            <a:spLocks/>
          </p:cNvSpPr>
          <p:nvPr/>
        </p:nvSpPr>
        <p:spPr bwMode="gray">
          <a:xfrm>
            <a:off x="611560" y="1027666"/>
            <a:ext cx="1872208" cy="1270271"/>
          </a:xfrm>
          <a:prstGeom prst="rect">
            <a:avLst/>
          </a:prstGeom>
          <a:solidFill>
            <a:srgbClr val="FFCC00"/>
          </a:solidFill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rgbClr val="0C507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177"/>
              <a:t>Les ressources de Parcoursup</a:t>
            </a:r>
            <a:endParaRPr lang="fr-FR" sz="2177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843558"/>
            <a:ext cx="5152863" cy="3889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Flèche gauche 9"/>
          <p:cNvSpPr/>
          <p:nvPr/>
        </p:nvSpPr>
        <p:spPr>
          <a:xfrm rot="20317128">
            <a:off x="7341347" y="1745171"/>
            <a:ext cx="504056" cy="276422"/>
          </a:xfrm>
          <a:prstGeom prst="lef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</a:t>
            </a:r>
            <a:r>
              <a:rPr lang="fr-FR" sz="500" dirty="0" smtClean="0"/>
              <a:t>LI</a:t>
            </a:r>
            <a:r>
              <a:rPr lang="fr-FR" sz="1050" dirty="0" smtClean="0"/>
              <a:t>C</a:t>
            </a:r>
            <a:endParaRPr lang="fr-FR" sz="105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="" xmlns:a16="http://schemas.microsoft.com/office/drawing/2014/main" id="{62A01FAA-3369-A961-D6C4-82B88A51ADE1}"/>
              </a:ext>
            </a:extLst>
          </p:cNvPr>
          <p:cNvSpPr txBox="1">
            <a:spLocks/>
          </p:cNvSpPr>
          <p:nvPr/>
        </p:nvSpPr>
        <p:spPr bwMode="gray">
          <a:xfrm>
            <a:off x="611560" y="1027666"/>
            <a:ext cx="1872208" cy="1270271"/>
          </a:xfrm>
          <a:prstGeom prst="rect">
            <a:avLst/>
          </a:prstGeom>
          <a:solidFill>
            <a:srgbClr val="FFCC00"/>
          </a:solidFill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rgbClr val="0C507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177"/>
              <a:t>Les ressources de Parcoursup</a:t>
            </a:r>
            <a:endParaRPr lang="fr-FR" sz="2177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843558"/>
            <a:ext cx="4423590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Flèche gauche 6"/>
          <p:cNvSpPr/>
          <p:nvPr/>
        </p:nvSpPr>
        <p:spPr>
          <a:xfrm rot="20317128">
            <a:off x="7701388" y="1718016"/>
            <a:ext cx="504056" cy="276422"/>
          </a:xfrm>
          <a:prstGeom prst="lef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</a:t>
            </a:r>
            <a:r>
              <a:rPr lang="fr-FR" sz="500" dirty="0" smtClean="0"/>
              <a:t>LI</a:t>
            </a:r>
            <a:r>
              <a:rPr lang="fr-FR" sz="1050" dirty="0" smtClean="0"/>
              <a:t>C</a:t>
            </a:r>
            <a:endParaRPr lang="fr-FR" sz="105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="" xmlns:a16="http://schemas.microsoft.com/office/drawing/2014/main" id="{873AD4D5-489C-9DBC-AABD-0F9B4603A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6F42726C-76A3-45BB-9E3B-0F2EB6320166}" type="datetime1">
              <a:rPr lang="fr-FR" cap="all" smtClean="0"/>
              <a:t>08/01/2024</a:t>
            </a:fld>
            <a:endParaRPr lang="fr-FR" cap="all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="" xmlns:a16="http://schemas.microsoft.com/office/drawing/2014/main" id="{6ACEEC68-FAD2-75BF-92A5-10E4C3C85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23</a:t>
            </a:fld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771550"/>
            <a:ext cx="8524528" cy="3870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98024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="" xmlns:a16="http://schemas.microsoft.com/office/drawing/2014/main" id="{45DCF39D-5AC1-5E1C-ED9F-D99115DC9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6F42726C-76A3-45BB-9E3B-0F2EB6320166}" type="datetime1">
              <a:rPr lang="fr-FR" cap="all" smtClean="0"/>
              <a:t>08/01/2024</a:t>
            </a:fld>
            <a:endParaRPr lang="fr-FR" cap="all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="" xmlns:a16="http://schemas.microsoft.com/office/drawing/2014/main" id="{DA8AB594-5A50-617D-3E69-154CC154C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24</a:t>
            </a:fld>
            <a:endParaRPr lang="fr-FR" dirty="0"/>
          </a:p>
        </p:txBody>
      </p:sp>
      <p:pic>
        <p:nvPicPr>
          <p:cNvPr id="8" name="Espace réservé du contenu 7">
            <a:extLst>
              <a:ext uri="{FF2B5EF4-FFF2-40B4-BE49-F238E27FC236}">
                <a16:creationId xmlns="" xmlns:a16="http://schemas.microsoft.com/office/drawing/2014/main" id="{DB3B85E2-C814-1014-B8C2-C2D9AEEB195C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107504" y="906978"/>
            <a:ext cx="7631902" cy="3876522"/>
          </a:xfrm>
        </p:spPr>
      </p:pic>
      <p:sp>
        <p:nvSpPr>
          <p:cNvPr id="6" name="Espace réservé du texte 5">
            <a:extLst>
              <a:ext uri="{FF2B5EF4-FFF2-40B4-BE49-F238E27FC236}">
                <a16:creationId xmlns="" xmlns:a16="http://schemas.microsoft.com/office/drawing/2014/main" id="{6325C267-0154-73C9-6B71-8117B4E0A3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2400" dirty="0"/>
              <a:t>Quelles réponses?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7FCC584A-BF30-0E21-B424-1A28AB5C4638}"/>
              </a:ext>
            </a:extLst>
          </p:cNvPr>
          <p:cNvSpPr/>
          <p:nvPr/>
        </p:nvSpPr>
        <p:spPr>
          <a:xfrm>
            <a:off x="5508104" y="3795886"/>
            <a:ext cx="3312368" cy="84357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Attention, nous déconseillons l’usage du répondeur automatique (prendre l’habitude de consulter chaque jour + consulter les notifications)</a:t>
            </a:r>
          </a:p>
        </p:txBody>
      </p:sp>
    </p:spTree>
    <p:extLst>
      <p:ext uri="{BB962C8B-B14F-4D97-AF65-F5344CB8AC3E}">
        <p14:creationId xmlns:p14="http://schemas.microsoft.com/office/powerpoint/2010/main" val="25900726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="" xmlns:a16="http://schemas.microsoft.com/office/drawing/2014/main" id="{E799AC30-B0E8-BF86-9FE5-826F4248F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6F42726C-76A3-45BB-9E3B-0F2EB6320166}" type="datetime1">
              <a:rPr lang="fr-FR" cap="all" smtClean="0"/>
              <a:t>08/01/2024</a:t>
            </a:fld>
            <a:endParaRPr lang="fr-FR" cap="all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="" xmlns:a16="http://schemas.microsoft.com/office/drawing/2014/main" id="{42ABEE6F-8B48-7D8D-88C8-89BC083E9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25</a:t>
            </a:fld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="" xmlns:a16="http://schemas.microsoft.com/office/drawing/2014/main" id="{EC63D5CE-517C-3981-8FED-2C8D4E0FD2C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2400" dirty="0"/>
              <a:t>Les listes d’attente – vos réponses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47C020C1-0247-AEB0-F827-771F771C0BB0}"/>
              </a:ext>
            </a:extLst>
          </p:cNvPr>
          <p:cNvSpPr txBox="1"/>
          <p:nvPr/>
        </p:nvSpPr>
        <p:spPr>
          <a:xfrm>
            <a:off x="107504" y="1635646"/>
            <a:ext cx="2016224" cy="20313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dirty="0"/>
              <a:t>Nicolas a fait </a:t>
            </a:r>
            <a:r>
              <a:rPr lang="fr-FR" sz="1400" b="1" dirty="0" smtClean="0">
                <a:solidFill>
                  <a:schemeClr val="tx2"/>
                </a:solidFill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11 </a:t>
            </a:r>
            <a:r>
              <a:rPr lang="fr-FR" sz="1400" b="1" dirty="0">
                <a:solidFill>
                  <a:schemeClr val="tx2"/>
                </a:solidFill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vœux sur </a:t>
            </a:r>
            <a:r>
              <a:rPr lang="fr-FR" sz="1400" b="1" dirty="0" err="1">
                <a:solidFill>
                  <a:schemeClr val="tx2"/>
                </a:solidFill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Parcoursup</a:t>
            </a:r>
            <a:r>
              <a:rPr lang="fr-FR" sz="1400" b="1" dirty="0">
                <a:solidFill>
                  <a:schemeClr val="tx2"/>
                </a:solidFill>
              </a:rPr>
              <a:t> </a:t>
            </a:r>
          </a:p>
          <a:p>
            <a:endParaRPr lang="fr-FR" sz="1400" dirty="0"/>
          </a:p>
          <a:p>
            <a:r>
              <a:rPr lang="fr-FR" sz="1400" dirty="0"/>
              <a:t>Dès le 1</a:t>
            </a:r>
            <a:r>
              <a:rPr lang="fr-FR" sz="1400" baseline="30000" dirty="0"/>
              <a:t>er</a:t>
            </a:r>
            <a:r>
              <a:rPr lang="fr-FR" sz="1400" dirty="0"/>
              <a:t> juin, il reçoit des réponses :</a:t>
            </a:r>
          </a:p>
          <a:p>
            <a:endParaRPr lang="fr-FR" sz="1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 smtClean="0">
                <a:solidFill>
                  <a:srgbClr val="FF0000"/>
                </a:solidFill>
              </a:rPr>
              <a:t>4 </a:t>
            </a:r>
            <a:r>
              <a:rPr lang="fr-FR" sz="1400" dirty="0">
                <a:solidFill>
                  <a:srgbClr val="FF0000"/>
                </a:solidFill>
              </a:rPr>
              <a:t>« </a:t>
            </a:r>
            <a:r>
              <a:rPr lang="fr-FR" sz="1400" b="1" dirty="0">
                <a:solidFill>
                  <a:srgbClr val="FF0000"/>
                </a:solidFill>
              </a:rPr>
              <a:t>oui</a:t>
            </a:r>
            <a:r>
              <a:rPr lang="fr-FR" sz="1400" dirty="0">
                <a:solidFill>
                  <a:srgbClr val="FF0000"/>
                </a:solidFill>
              </a:rPr>
              <a:t> »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>
                <a:solidFill>
                  <a:srgbClr val="92D050"/>
                </a:solidFill>
              </a:rPr>
              <a:t>2 « </a:t>
            </a:r>
            <a:r>
              <a:rPr lang="fr-FR" sz="1400" b="1" dirty="0">
                <a:solidFill>
                  <a:srgbClr val="92D050"/>
                </a:solidFill>
              </a:rPr>
              <a:t>en attente</a:t>
            </a:r>
            <a:r>
              <a:rPr lang="fr-FR" sz="1400" dirty="0">
                <a:solidFill>
                  <a:srgbClr val="92D050"/>
                </a:solidFill>
              </a:rPr>
              <a:t> »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/>
              <a:t>5 « </a:t>
            </a:r>
            <a:r>
              <a:rPr lang="fr-FR" sz="1400" b="1" dirty="0"/>
              <a:t>non</a:t>
            </a:r>
            <a:r>
              <a:rPr lang="fr-FR" sz="1400" dirty="0"/>
              <a:t> »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="" xmlns:a16="http://schemas.microsoft.com/office/drawing/2014/main" id="{D155AD9C-EB59-B524-944A-65C5BADC7D92}"/>
              </a:ext>
            </a:extLst>
          </p:cNvPr>
          <p:cNvSpPr txBox="1"/>
          <p:nvPr/>
        </p:nvSpPr>
        <p:spPr>
          <a:xfrm>
            <a:off x="2195737" y="1204758"/>
            <a:ext cx="3744416" cy="310854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fr-FR" sz="1400" dirty="0" err="1"/>
              <a:t>ll</a:t>
            </a:r>
            <a:r>
              <a:rPr lang="fr-FR" sz="1400" dirty="0"/>
              <a:t> a </a:t>
            </a:r>
            <a:r>
              <a:rPr lang="fr-FR" sz="1400" b="1" u="sng" dirty="0"/>
              <a:t>5 jours </a:t>
            </a:r>
            <a:r>
              <a:rPr lang="fr-FR" sz="1400" dirty="0"/>
              <a:t>pour faire ses choix et doit :</a:t>
            </a:r>
          </a:p>
          <a:p>
            <a:endParaRPr lang="fr-FR" sz="1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b="1" u="sng" dirty="0"/>
              <a:t>choisir entre ses </a:t>
            </a:r>
            <a:r>
              <a:rPr lang="fr-FR" sz="1400" b="1" u="sng" dirty="0" smtClean="0">
                <a:solidFill>
                  <a:srgbClr val="FF0000"/>
                </a:solidFill>
              </a:rPr>
              <a:t>4 </a:t>
            </a:r>
            <a:r>
              <a:rPr lang="fr-FR" sz="1400" b="1" u="sng" dirty="0">
                <a:solidFill>
                  <a:srgbClr val="FF0000"/>
                </a:solidFill>
              </a:rPr>
              <a:t>« oui » </a:t>
            </a:r>
            <a:r>
              <a:rPr lang="fr-FR" sz="1400" dirty="0">
                <a:solidFill>
                  <a:schemeClr val="accent1"/>
                </a:solidFill>
              </a:rPr>
              <a:t>lequel il conserve, et doit renoncer donc aux </a:t>
            </a:r>
            <a:r>
              <a:rPr lang="fr-FR" sz="1400" dirty="0" smtClean="0">
                <a:solidFill>
                  <a:schemeClr val="accent1"/>
                </a:solidFill>
              </a:rPr>
              <a:t>3 </a:t>
            </a:r>
            <a:r>
              <a:rPr lang="fr-FR" sz="1400" dirty="0">
                <a:solidFill>
                  <a:schemeClr val="accent1"/>
                </a:solidFill>
              </a:rPr>
              <a:t>autres « </a:t>
            </a:r>
            <a:r>
              <a:rPr lang="fr-FR" sz="1400" b="1" dirty="0">
                <a:solidFill>
                  <a:schemeClr val="accent1"/>
                </a:solidFill>
              </a:rPr>
              <a:t>oui</a:t>
            </a:r>
            <a:r>
              <a:rPr lang="fr-FR" sz="1400" dirty="0">
                <a:solidFill>
                  <a:schemeClr val="accent1"/>
                </a:solidFill>
              </a:rPr>
              <a:t> ». </a:t>
            </a:r>
          </a:p>
          <a:p>
            <a:endParaRPr lang="fr-FR" sz="1400" dirty="0"/>
          </a:p>
          <a:p>
            <a:pPr algn="ctr"/>
            <a:r>
              <a:rPr lang="fr-FR" sz="1400" b="1" i="1" dirty="0">
                <a:solidFill>
                  <a:schemeClr val="tx2"/>
                </a:solidFill>
              </a:rPr>
              <a:t>Appelons le vœu qu’il conserve : vœu A.</a:t>
            </a:r>
          </a:p>
          <a:p>
            <a:pPr algn="ctr"/>
            <a:r>
              <a:rPr lang="fr-FR" sz="1400" dirty="0">
                <a:solidFill>
                  <a:schemeClr val="accent1"/>
                </a:solidFill>
              </a:rPr>
              <a:t>Il libère ainsi </a:t>
            </a:r>
            <a:r>
              <a:rPr lang="fr-FR" sz="1400" dirty="0" smtClean="0">
                <a:solidFill>
                  <a:schemeClr val="accent1"/>
                </a:solidFill>
              </a:rPr>
              <a:t>3 </a:t>
            </a:r>
            <a:r>
              <a:rPr lang="fr-FR" sz="1400" dirty="0">
                <a:solidFill>
                  <a:schemeClr val="accent1"/>
                </a:solidFill>
              </a:rPr>
              <a:t>places pour d’autres candidats « </a:t>
            </a:r>
            <a:r>
              <a:rPr lang="fr-FR" sz="1400" b="1" dirty="0">
                <a:solidFill>
                  <a:schemeClr val="accent1"/>
                </a:solidFill>
              </a:rPr>
              <a:t>en attente</a:t>
            </a:r>
            <a:r>
              <a:rPr lang="fr-FR" sz="1400" dirty="0">
                <a:solidFill>
                  <a:schemeClr val="accent1"/>
                </a:solidFill>
              </a:rPr>
              <a:t> »</a:t>
            </a:r>
          </a:p>
          <a:p>
            <a:endParaRPr lang="fr-FR" sz="1400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b="1" u="sng" dirty="0"/>
              <a:t>décider s’il conserve ou renonce à ses </a:t>
            </a:r>
            <a:r>
              <a:rPr lang="fr-FR" sz="1400" b="1" u="sng" dirty="0">
                <a:solidFill>
                  <a:srgbClr val="92D050"/>
                </a:solidFill>
              </a:rPr>
              <a:t>2 vœux « en attente ». </a:t>
            </a:r>
            <a:r>
              <a:rPr lang="fr-FR" sz="1400" dirty="0">
                <a:solidFill>
                  <a:schemeClr val="accent1"/>
                </a:solidFill>
              </a:rPr>
              <a:t>Il peut tout à fait conserver ses 2 vœux en attente s’ils l’intéressent plus que son </a:t>
            </a:r>
            <a:r>
              <a:rPr lang="fr-FR" sz="1400" b="1" i="1" dirty="0">
                <a:solidFill>
                  <a:schemeClr val="accent1"/>
                </a:solidFill>
              </a:rPr>
              <a:t>vœu A.</a:t>
            </a:r>
            <a:endParaRPr lang="fr-FR" sz="1400" dirty="0">
              <a:solidFill>
                <a:schemeClr val="accent1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="" xmlns:a16="http://schemas.microsoft.com/office/drawing/2014/main" id="{90A381DF-D567-8C3A-B1C7-36E438E515D7}"/>
              </a:ext>
            </a:extLst>
          </p:cNvPr>
          <p:cNvSpPr txBox="1"/>
          <p:nvPr/>
        </p:nvSpPr>
        <p:spPr>
          <a:xfrm>
            <a:off x="5994228" y="1312479"/>
            <a:ext cx="2970260" cy="28931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fr-FR" sz="1400" dirty="0"/>
              <a:t>Si au bout de quelques semaines :</a:t>
            </a:r>
          </a:p>
          <a:p>
            <a:endParaRPr lang="fr-FR" sz="1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/>
              <a:t>Un de ses vœux « </a:t>
            </a:r>
            <a:r>
              <a:rPr lang="fr-FR" sz="1400" b="1" dirty="0"/>
              <a:t>en attente</a:t>
            </a:r>
            <a:r>
              <a:rPr lang="fr-FR" sz="1400" dirty="0"/>
              <a:t> » se transforme en « </a:t>
            </a:r>
            <a:r>
              <a:rPr lang="fr-FR" sz="1400" b="1" dirty="0"/>
              <a:t>oui</a:t>
            </a:r>
            <a:r>
              <a:rPr lang="fr-FR" sz="1400" dirty="0"/>
              <a:t> », il pourra à ce moment-là confirmer ce </a:t>
            </a:r>
            <a:r>
              <a:rPr lang="fr-FR" sz="1400" b="1" i="1" dirty="0"/>
              <a:t>vœu B</a:t>
            </a:r>
            <a:r>
              <a:rPr lang="fr-FR" sz="1400" dirty="0"/>
              <a:t> et renoncer à son </a:t>
            </a:r>
            <a:r>
              <a:rPr lang="fr-FR" sz="1400" b="1" i="1" dirty="0"/>
              <a:t>vœu A</a:t>
            </a:r>
            <a:r>
              <a:rPr lang="fr-FR" sz="1400" dirty="0"/>
              <a:t>.</a:t>
            </a:r>
          </a:p>
          <a:p>
            <a:endParaRPr lang="fr-FR" sz="1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/>
              <a:t>Aucun de ses vœux « </a:t>
            </a:r>
            <a:r>
              <a:rPr lang="fr-FR" sz="1400" b="1" dirty="0"/>
              <a:t>en attente </a:t>
            </a:r>
            <a:r>
              <a:rPr lang="fr-FR" sz="1400" dirty="0"/>
              <a:t>» ne se transforme en « </a:t>
            </a:r>
            <a:r>
              <a:rPr lang="fr-FR" sz="1400" b="1" dirty="0"/>
              <a:t>oui</a:t>
            </a:r>
            <a:r>
              <a:rPr lang="fr-FR" sz="1400" dirty="0"/>
              <a:t> », il aura toujours son </a:t>
            </a:r>
            <a:r>
              <a:rPr lang="fr-FR" sz="1400" b="1" i="1" dirty="0"/>
              <a:t>vœu A</a:t>
            </a:r>
            <a:r>
              <a:rPr lang="fr-FR" sz="1400" dirty="0"/>
              <a:t> confirmé au début de la phase d’admission.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89005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="" xmlns:a16="http://schemas.microsoft.com/office/drawing/2014/main" id="{E799AC30-B0E8-BF86-9FE5-826F4248F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6F42726C-76A3-45BB-9E3B-0F2EB6320166}" type="datetime1">
              <a:rPr lang="fr-FR" cap="all" smtClean="0"/>
              <a:t>08/01/2024</a:t>
            </a:fld>
            <a:endParaRPr lang="fr-FR" cap="all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="" xmlns:a16="http://schemas.microsoft.com/office/drawing/2014/main" id="{42ABEE6F-8B48-7D8D-88C8-89BC083E9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26</a:t>
            </a:fld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="" xmlns:a16="http://schemas.microsoft.com/office/drawing/2014/main" id="{EC63D5CE-517C-3981-8FED-2C8D4E0FD2C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2400" dirty="0"/>
              <a:t>Les listes d’attente – vos réponses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47C020C1-0247-AEB0-F827-771F771C0BB0}"/>
              </a:ext>
            </a:extLst>
          </p:cNvPr>
          <p:cNvSpPr txBox="1"/>
          <p:nvPr/>
        </p:nvSpPr>
        <p:spPr>
          <a:xfrm>
            <a:off x="107504" y="1446480"/>
            <a:ext cx="1944216" cy="20313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dirty="0"/>
              <a:t>Louise a fait </a:t>
            </a:r>
            <a:r>
              <a:rPr lang="fr-FR" sz="1400" b="1" u="sng" dirty="0">
                <a:solidFill>
                  <a:schemeClr val="bg2"/>
                </a:solidFill>
              </a:rPr>
              <a:t>8</a:t>
            </a:r>
            <a:r>
              <a:rPr lang="fr-FR" sz="1400" b="1" u="sng" dirty="0">
                <a:solidFill>
                  <a:schemeClr val="tx2"/>
                </a:solidFill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fr-FR" sz="1400" b="1" dirty="0">
                <a:solidFill>
                  <a:schemeClr val="tx2"/>
                </a:solidFill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vœux sur </a:t>
            </a:r>
            <a:r>
              <a:rPr lang="fr-FR" sz="1400" b="1" dirty="0" err="1">
                <a:solidFill>
                  <a:schemeClr val="tx2"/>
                </a:solidFill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Parcoursup</a:t>
            </a:r>
            <a:r>
              <a:rPr lang="fr-FR" sz="1400" b="1" dirty="0">
                <a:solidFill>
                  <a:schemeClr val="tx2"/>
                </a:solidFill>
              </a:rPr>
              <a:t> </a:t>
            </a:r>
          </a:p>
          <a:p>
            <a:endParaRPr lang="fr-FR" sz="1400" dirty="0"/>
          </a:p>
          <a:p>
            <a:r>
              <a:rPr lang="fr-FR" sz="1400" dirty="0"/>
              <a:t>Dès le 1</a:t>
            </a:r>
            <a:r>
              <a:rPr lang="fr-FR" sz="1400" baseline="30000" dirty="0"/>
              <a:t>er</a:t>
            </a:r>
            <a:r>
              <a:rPr lang="fr-FR" sz="1400" dirty="0"/>
              <a:t> juin, elle reçoit des réponses :</a:t>
            </a:r>
          </a:p>
          <a:p>
            <a:endParaRPr lang="fr-FR" sz="1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/>
              <a:t>0 « </a:t>
            </a:r>
            <a:r>
              <a:rPr lang="fr-FR" sz="1400" b="1" dirty="0"/>
              <a:t>oui</a:t>
            </a:r>
            <a:r>
              <a:rPr lang="fr-FR" sz="1400" dirty="0"/>
              <a:t> »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/>
              <a:t>6 « </a:t>
            </a:r>
            <a:r>
              <a:rPr lang="fr-FR" sz="1400" b="1" dirty="0"/>
              <a:t>en attente</a:t>
            </a:r>
            <a:r>
              <a:rPr lang="fr-FR" sz="1400" dirty="0"/>
              <a:t> »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/>
              <a:t>2 « </a:t>
            </a:r>
            <a:r>
              <a:rPr lang="fr-FR" sz="1400" b="1" dirty="0"/>
              <a:t>non</a:t>
            </a:r>
            <a:r>
              <a:rPr lang="fr-FR" sz="1400" dirty="0"/>
              <a:t> »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="" xmlns:a16="http://schemas.microsoft.com/office/drawing/2014/main" id="{D155AD9C-EB59-B524-944A-65C5BADC7D92}"/>
              </a:ext>
            </a:extLst>
          </p:cNvPr>
          <p:cNvSpPr txBox="1"/>
          <p:nvPr/>
        </p:nvSpPr>
        <p:spPr>
          <a:xfrm>
            <a:off x="2123727" y="915566"/>
            <a:ext cx="6696745" cy="284693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1400" b="1" i="1" dirty="0"/>
              <a:t>Nos conseils…</a:t>
            </a:r>
          </a:p>
          <a:p>
            <a:endParaRPr lang="fr-FR" sz="1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b="1" u="sng" dirty="0"/>
              <a:t>« Maintenez votre demande » </a:t>
            </a:r>
            <a:r>
              <a:rPr lang="fr-FR" sz="1400" dirty="0"/>
              <a:t>pour chaque vœu qui vous intéresse. Des places vont se libérer au fil des jours, sans doute très rapidement dans la première semaine. </a:t>
            </a:r>
          </a:p>
          <a:p>
            <a:endParaRPr lang="fr-FR" sz="1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b="1" u="sng" dirty="0"/>
              <a:t>Regardez le rang du dernier appelé en </a:t>
            </a:r>
            <a:r>
              <a:rPr lang="fr-FR" sz="1400" b="1" u="sng" dirty="0" smtClean="0"/>
              <a:t>2023 </a:t>
            </a:r>
            <a:r>
              <a:rPr lang="fr-FR" sz="1400" b="1" u="sng" dirty="0"/>
              <a:t>dans les formations que vous visez</a:t>
            </a:r>
            <a:r>
              <a:rPr lang="fr-FR" sz="1400" dirty="0"/>
              <a:t> :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sz="1100" dirty="0"/>
              <a:t>si vous êtes classé 500e sur liste d’attente dans une formation qui a appelé jusqu’à la 1000e place, vos chances sont grandes.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sz="1100" dirty="0"/>
              <a:t>à l’inverse, si vous êtes classé 1000e et que la formation n’est remonté en </a:t>
            </a:r>
            <a:r>
              <a:rPr lang="fr-FR" sz="1100" dirty="0" smtClean="0"/>
              <a:t>2023 </a:t>
            </a:r>
            <a:r>
              <a:rPr lang="fr-FR" sz="1100" dirty="0"/>
              <a:t>que jusqu’à la 500e place, vous avez peu de chance d’être pris.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fr-FR" sz="1100" dirty="0"/>
          </a:p>
          <a:p>
            <a:r>
              <a:rPr lang="fr-FR" sz="1200" dirty="0"/>
              <a:t>Il faut tenir compte de cette information pour décider quel </a:t>
            </a:r>
            <a:r>
              <a:rPr lang="fr-FR" sz="1200" dirty="0" err="1"/>
              <a:t>voeu</a:t>
            </a:r>
            <a:r>
              <a:rPr lang="fr-FR" sz="1200" dirty="0"/>
              <a:t> vous maintenez, ou pas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="" xmlns:a16="http://schemas.microsoft.com/office/drawing/2014/main" id="{114FCD8D-A2B2-03D5-B38A-E36EA0E96630}"/>
              </a:ext>
            </a:extLst>
          </p:cNvPr>
          <p:cNvSpPr txBox="1"/>
          <p:nvPr/>
        </p:nvSpPr>
        <p:spPr>
          <a:xfrm>
            <a:off x="256481" y="4039468"/>
            <a:ext cx="8631038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FR" sz="1050" dirty="0">
                <a:solidFill>
                  <a:srgbClr val="FF0000"/>
                </a:solidFill>
              </a:rPr>
              <a:t>Ce grand nombre d'étudiants en liste d'attente s’explique par le fait que </a:t>
            </a:r>
            <a:r>
              <a:rPr lang="fr-FR" sz="1050" b="1" u="sng" dirty="0" err="1">
                <a:solidFill>
                  <a:srgbClr val="FF0000"/>
                </a:solidFill>
              </a:rPr>
              <a:t>Parcoursup</a:t>
            </a:r>
            <a:r>
              <a:rPr lang="fr-FR" sz="1050" b="1" u="sng" dirty="0">
                <a:solidFill>
                  <a:srgbClr val="FF0000"/>
                </a:solidFill>
              </a:rPr>
              <a:t> n’ayant pas demandé aux candidats de classer leurs </a:t>
            </a:r>
            <a:r>
              <a:rPr lang="fr-FR" sz="1050" b="1" u="sng" dirty="0" err="1">
                <a:solidFill>
                  <a:srgbClr val="FF0000"/>
                </a:solidFill>
              </a:rPr>
              <a:t>voeux</a:t>
            </a:r>
            <a:r>
              <a:rPr lang="fr-FR" sz="1050" b="1" u="sng" dirty="0">
                <a:solidFill>
                  <a:srgbClr val="FF0000"/>
                </a:solidFill>
              </a:rPr>
              <a:t>, ce sont les meilleurs élèves qui vont prendre les places dans les formations les plus demandées lors des premiers jours. </a:t>
            </a:r>
            <a:r>
              <a:rPr lang="fr-FR" sz="1050" dirty="0">
                <a:solidFill>
                  <a:srgbClr val="FF0000"/>
                </a:solidFill>
              </a:rPr>
              <a:t>Les places se libéreront ensuite au fur et à mesure des réponses de ces élèves. </a:t>
            </a:r>
          </a:p>
        </p:txBody>
      </p:sp>
    </p:spTree>
    <p:extLst>
      <p:ext uri="{BB962C8B-B14F-4D97-AF65-F5344CB8AC3E}">
        <p14:creationId xmlns:p14="http://schemas.microsoft.com/office/powerpoint/2010/main" val="9173737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="" xmlns:a16="http://schemas.microsoft.com/office/drawing/2014/main" id="{A298C013-4E26-2A02-817D-B8DA74A3D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6F42726C-76A3-45BB-9E3B-0F2EB6320166}" type="datetime1">
              <a:rPr lang="fr-FR" cap="all" smtClean="0"/>
              <a:t>08/01/2024</a:t>
            </a:fld>
            <a:endParaRPr lang="fr-FR" cap="all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="" xmlns:a16="http://schemas.microsoft.com/office/drawing/2014/main" id="{99D2A2FD-D845-8AEC-91CE-1F656B451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27</a:t>
            </a:fld>
            <a:endParaRPr lang="fr-FR" dirty="0"/>
          </a:p>
        </p:txBody>
      </p:sp>
      <p:pic>
        <p:nvPicPr>
          <p:cNvPr id="8" name="Espace réservé du contenu 7">
            <a:extLst>
              <a:ext uri="{FF2B5EF4-FFF2-40B4-BE49-F238E27FC236}">
                <a16:creationId xmlns="" xmlns:a16="http://schemas.microsoft.com/office/drawing/2014/main" id="{1F75721F-F0B3-B74C-A8A4-D8C7F3D1518C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323528" y="1059583"/>
            <a:ext cx="4176464" cy="3115850"/>
          </a:xfrm>
        </p:spPr>
      </p:pic>
      <p:sp>
        <p:nvSpPr>
          <p:cNvPr id="6" name="Espace réservé du texte 5">
            <a:extLst>
              <a:ext uri="{FF2B5EF4-FFF2-40B4-BE49-F238E27FC236}">
                <a16:creationId xmlns="" xmlns:a16="http://schemas.microsoft.com/office/drawing/2014/main" id="{A7DB9977-04F3-C673-50B9-1441B22B2A0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2400" dirty="0"/>
              <a:t>La césure ≠ année sabbatique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="" xmlns:a16="http://schemas.microsoft.com/office/drawing/2014/main" id="{B3F4E0D4-B34C-D59E-CAAC-95DF449236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5171" y="1066123"/>
            <a:ext cx="4369317" cy="3110276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="" xmlns:a16="http://schemas.microsoft.com/office/drawing/2014/main" id="{8FF3DE42-EBDF-B80A-C656-7DACB1C4389E}"/>
              </a:ext>
            </a:extLst>
          </p:cNvPr>
          <p:cNvSpPr txBox="1"/>
          <p:nvPr/>
        </p:nvSpPr>
        <p:spPr>
          <a:xfrm>
            <a:off x="3779912" y="4385839"/>
            <a:ext cx="504056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/>
              <a:t>https://www.etudiant.gouv.fr/fr/faq-la-cesure-comment-ca-marche-1453</a:t>
            </a:r>
          </a:p>
        </p:txBody>
      </p:sp>
    </p:spTree>
    <p:extLst>
      <p:ext uri="{BB962C8B-B14F-4D97-AF65-F5344CB8AC3E}">
        <p14:creationId xmlns:p14="http://schemas.microsoft.com/office/powerpoint/2010/main" val="3073760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="" xmlns:a16="http://schemas.microsoft.com/office/drawing/2014/main" id="{A298C013-4E26-2A02-817D-B8DA74A3D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6F42726C-76A3-45BB-9E3B-0F2EB6320166}" type="datetime1">
              <a:rPr lang="fr-FR" cap="all" smtClean="0"/>
              <a:t>08/01/2024</a:t>
            </a:fld>
            <a:endParaRPr lang="fr-FR" cap="all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="" xmlns:a16="http://schemas.microsoft.com/office/drawing/2014/main" id="{99D2A2FD-D845-8AEC-91CE-1F656B451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28</a:t>
            </a:fld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="" xmlns:a16="http://schemas.microsoft.com/office/drawing/2014/main" id="{A7DB9977-04F3-C673-50B9-1441B22B2A0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2000" dirty="0"/>
              <a:t>Les questionnaires d’auto-évaluation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="" xmlns:a16="http://schemas.microsoft.com/office/drawing/2014/main" id="{CAD790C3-2F5A-1943-4A17-85AF88A915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1" y="843558"/>
            <a:ext cx="7070352" cy="3952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582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="" xmlns:a16="http://schemas.microsoft.com/office/drawing/2014/main" id="{873AD4D5-489C-9DBC-AABD-0F9B4603A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6F42726C-76A3-45BB-9E3B-0F2EB6320166}" type="datetime1">
              <a:rPr lang="fr-FR" cap="all" smtClean="0"/>
              <a:t>08/01/2024</a:t>
            </a:fld>
            <a:endParaRPr lang="fr-FR" cap="all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="" xmlns:a16="http://schemas.microsoft.com/office/drawing/2014/main" id="{6ACEEC68-FAD2-75BF-92A5-10E4C3C85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29</a:t>
            </a:fld>
            <a:endParaRPr lang="fr-FR" dirty="0"/>
          </a:p>
        </p:txBody>
      </p:sp>
      <p:sp>
        <p:nvSpPr>
          <p:cNvPr id="4" name="Titre 3">
            <a:extLst>
              <a:ext uri="{FF2B5EF4-FFF2-40B4-BE49-F238E27FC236}">
                <a16:creationId xmlns="" xmlns:a16="http://schemas.microsoft.com/office/drawing/2014/main" id="{54685EE1-E828-D2FB-253C-71F7F86F8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3" y="771550"/>
            <a:ext cx="8208913" cy="720000"/>
          </a:xfrm>
        </p:spPr>
        <p:txBody>
          <a:bodyPr/>
          <a:lstStyle/>
          <a:p>
            <a:pPr algn="ctr"/>
            <a:r>
              <a:rPr lang="fr-FR" sz="4800" dirty="0" smtClean="0"/>
              <a:t>Pour finir, nos </a:t>
            </a:r>
            <a:r>
              <a:rPr lang="fr-FR" sz="4800" dirty="0"/>
              <a:t>conseils </a:t>
            </a:r>
          </a:p>
        </p:txBody>
      </p:sp>
      <p:sp>
        <p:nvSpPr>
          <p:cNvPr id="5" name="Espace réservé du contenu 4">
            <a:extLst>
              <a:ext uri="{FF2B5EF4-FFF2-40B4-BE49-F238E27FC236}">
                <a16:creationId xmlns="" xmlns:a16="http://schemas.microsoft.com/office/drawing/2014/main" id="{E02886D5-C1FA-7ABB-ADFB-342217C8A7C3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11560" y="1491550"/>
            <a:ext cx="8136904" cy="2574000"/>
          </a:xfrm>
          <a:solidFill>
            <a:schemeClr val="bg1"/>
          </a:solidFill>
        </p:spPr>
        <p:txBody>
          <a:bodyPr/>
          <a:lstStyle/>
          <a:p>
            <a:pPr marL="285750" indent="-285750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</a:pPr>
            <a:r>
              <a:rPr lang="fr-FR" sz="1400" b="1" dirty="0">
                <a:solidFill>
                  <a:schemeClr val="accent1"/>
                </a:solidFill>
              </a:rPr>
              <a:t>Ne pas attendre la dernière minute </a:t>
            </a:r>
            <a:r>
              <a:rPr lang="fr-FR" sz="1400" dirty="0">
                <a:solidFill>
                  <a:schemeClr val="accent1"/>
                </a:solidFill>
              </a:rPr>
              <a:t>pour préparer son projet d’orientation : </a:t>
            </a:r>
            <a:r>
              <a:rPr lang="fr-FR" sz="1400" b="1" dirty="0">
                <a:solidFill>
                  <a:srgbClr val="FF0000"/>
                </a:solidFill>
              </a:rPr>
              <a:t>explorer le moteur de recherche des formations, consulter les fiches des formations qui vous </a:t>
            </a:r>
            <a:r>
              <a:rPr lang="fr-FR" sz="1400" b="1" dirty="0" smtClean="0">
                <a:solidFill>
                  <a:srgbClr val="FF0000"/>
                </a:solidFill>
              </a:rPr>
              <a:t>intéressent – </a:t>
            </a:r>
            <a:r>
              <a:rPr lang="fr-FR" sz="1400" b="1" u="sng" dirty="0" smtClean="0">
                <a:solidFill>
                  <a:srgbClr val="FF0000"/>
                </a:solidFill>
              </a:rPr>
              <a:t>avec vos parents, dès la classe de 1</a:t>
            </a:r>
            <a:r>
              <a:rPr lang="fr-FR" sz="1400" b="1" u="sng" baseline="30000" dirty="0" smtClean="0">
                <a:solidFill>
                  <a:srgbClr val="FF0000"/>
                </a:solidFill>
              </a:rPr>
              <a:t>ère</a:t>
            </a:r>
            <a:r>
              <a:rPr lang="fr-FR" sz="1400" b="1" u="sng" dirty="0" smtClean="0">
                <a:solidFill>
                  <a:srgbClr val="FF0000"/>
                </a:solidFill>
              </a:rPr>
              <a:t> </a:t>
            </a:r>
            <a:endParaRPr lang="fr-FR" sz="1400" b="1" u="sng" dirty="0">
              <a:solidFill>
                <a:srgbClr val="FF0000"/>
              </a:solidFill>
            </a:endParaRPr>
          </a:p>
          <a:p>
            <a:pPr lvl="0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</a:pPr>
            <a:endParaRPr lang="fr-FR" sz="1400" b="1" dirty="0"/>
          </a:p>
          <a:p>
            <a:pPr marL="285750" indent="-285750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</a:pPr>
            <a:r>
              <a:rPr lang="fr-FR" sz="1400" b="1" dirty="0">
                <a:solidFill>
                  <a:schemeClr val="accent1"/>
                </a:solidFill>
              </a:rPr>
              <a:t>Echanger au sein du lycée </a:t>
            </a:r>
            <a:r>
              <a:rPr lang="fr-FR" sz="1400" dirty="0">
                <a:solidFill>
                  <a:schemeClr val="accent1"/>
                </a:solidFill>
              </a:rPr>
              <a:t>(avec professeurs référents, professeurs, direction, </a:t>
            </a:r>
            <a:r>
              <a:rPr lang="fr-FR" sz="1400" dirty="0" err="1">
                <a:solidFill>
                  <a:schemeClr val="accent1"/>
                </a:solidFill>
              </a:rPr>
              <a:t>PsyEN</a:t>
            </a:r>
            <a:r>
              <a:rPr lang="fr-FR" sz="1400" dirty="0">
                <a:solidFill>
                  <a:schemeClr val="accent1"/>
                </a:solidFill>
              </a:rPr>
              <a:t>…) </a:t>
            </a:r>
            <a:r>
              <a:rPr lang="fr-FR" sz="1400" b="1" dirty="0">
                <a:solidFill>
                  <a:schemeClr val="accent1"/>
                </a:solidFill>
              </a:rPr>
              <a:t>et profiter des salons d’orientation, </a:t>
            </a:r>
            <a:r>
              <a:rPr lang="fr-FR" sz="1400" b="1" dirty="0" smtClean="0">
                <a:solidFill>
                  <a:schemeClr val="accent1"/>
                </a:solidFill>
              </a:rPr>
              <a:t>Live </a:t>
            </a:r>
            <a:r>
              <a:rPr lang="fr-FR" sz="1400" b="1" dirty="0" err="1">
                <a:solidFill>
                  <a:schemeClr val="accent1"/>
                </a:solidFill>
              </a:rPr>
              <a:t>Parcoursup</a:t>
            </a:r>
            <a:r>
              <a:rPr lang="fr-FR" sz="1400" b="1" dirty="0">
                <a:solidFill>
                  <a:schemeClr val="accent1"/>
                </a:solidFill>
              </a:rPr>
              <a:t>, journées portes ouvertes</a:t>
            </a:r>
          </a:p>
          <a:p>
            <a:pPr marL="285750" indent="-285750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</a:pPr>
            <a:endParaRPr lang="fr-FR" sz="1400" b="1" dirty="0">
              <a:solidFill>
                <a:schemeClr val="accent1"/>
              </a:solidFill>
            </a:endParaRPr>
          </a:p>
          <a:p>
            <a:pPr marL="285750" indent="-285750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</a:pPr>
            <a:r>
              <a:rPr lang="fr-FR" sz="1400" b="1" dirty="0">
                <a:solidFill>
                  <a:schemeClr val="accent1"/>
                </a:solidFill>
              </a:rPr>
              <a:t>Commencer dès </a:t>
            </a:r>
            <a:r>
              <a:rPr lang="fr-FR" sz="1400" b="1" dirty="0" smtClean="0">
                <a:solidFill>
                  <a:schemeClr val="accent1"/>
                </a:solidFill>
              </a:rPr>
              <a:t>maintenant </a:t>
            </a:r>
            <a:r>
              <a:rPr lang="fr-FR" sz="1400" b="1" dirty="0">
                <a:solidFill>
                  <a:schemeClr val="accent1"/>
                </a:solidFill>
              </a:rPr>
              <a:t>à travailler les éléments de votre dossier (projet de formation motivé, activités et centres d’intérêt, infos liées à ma scolarité) </a:t>
            </a:r>
            <a:r>
              <a:rPr lang="fr-FR" sz="1400" dirty="0">
                <a:solidFill>
                  <a:schemeClr val="accent1"/>
                </a:solidFill>
              </a:rPr>
              <a:t>et veiller à </a:t>
            </a:r>
            <a:r>
              <a:rPr lang="fr-FR" sz="1400" b="1" dirty="0">
                <a:solidFill>
                  <a:schemeClr val="accent1"/>
                </a:solidFill>
              </a:rPr>
              <a:t>renseigner les coordonnées de vos représentants légaux </a:t>
            </a:r>
            <a:r>
              <a:rPr lang="fr-FR" sz="1400" dirty="0">
                <a:solidFill>
                  <a:schemeClr val="accent1"/>
                </a:solidFill>
              </a:rPr>
              <a:t>pour qu’ils puissent suivre votre dossier</a:t>
            </a:r>
          </a:p>
          <a:p>
            <a:pPr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</a:pPr>
            <a:r>
              <a:rPr lang="fr-FR" sz="1400" dirty="0" smtClean="0">
                <a:solidFill>
                  <a:schemeClr val="accent1"/>
                </a:solidFill>
              </a:rPr>
              <a:t>Des </a:t>
            </a:r>
            <a:r>
              <a:rPr lang="fr-FR" sz="1400" b="1" u="sng" dirty="0">
                <a:solidFill>
                  <a:schemeClr val="accent1"/>
                </a:solidFill>
              </a:rPr>
              <a:t>questionnaires d’auto-évaluation </a:t>
            </a:r>
            <a:r>
              <a:rPr lang="fr-FR" sz="1400" dirty="0">
                <a:solidFill>
                  <a:schemeClr val="accent1"/>
                </a:solidFill>
              </a:rPr>
              <a:t>pour les licences de droit et de sciences sont à </a:t>
            </a:r>
            <a:r>
              <a:rPr lang="fr-FR" sz="1400" dirty="0" smtClean="0">
                <a:solidFill>
                  <a:schemeClr val="accent1"/>
                </a:solidFill>
              </a:rPr>
              <a:t>effectuer.</a:t>
            </a:r>
            <a:endParaRPr lang="fr-FR" sz="1400" b="1" dirty="0" smtClean="0">
              <a:solidFill>
                <a:schemeClr val="accent1"/>
              </a:solidFill>
            </a:endParaRPr>
          </a:p>
          <a:p>
            <a:pPr marL="285750" indent="-285750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</a:pPr>
            <a:endParaRPr lang="fr-FR" sz="1400" b="1" dirty="0" smtClean="0">
              <a:solidFill>
                <a:schemeClr val="accent1"/>
              </a:solidFill>
            </a:endParaRPr>
          </a:p>
          <a:p>
            <a:pPr marL="285750" indent="-285750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</a:pPr>
            <a:r>
              <a:rPr lang="fr-FR" sz="1400" b="1" dirty="0" smtClean="0">
                <a:solidFill>
                  <a:schemeClr val="accent1"/>
                </a:solidFill>
              </a:rPr>
              <a:t>Diversifier </a:t>
            </a:r>
            <a:r>
              <a:rPr lang="fr-FR" sz="1400" b="1" dirty="0">
                <a:solidFill>
                  <a:schemeClr val="accent1"/>
                </a:solidFill>
              </a:rPr>
              <a:t>vos vœux selon vos centres d’intérêt</a:t>
            </a:r>
          </a:p>
          <a:p>
            <a:pPr marL="285750" indent="-285750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15846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4840C8CD-47A6-46D1-834E-8B717424291A}" type="datetime1">
              <a:rPr lang="fr-FR" cap="all" smtClean="0"/>
              <a:t>08/01/2024</a:t>
            </a:fld>
            <a:endParaRPr lang="fr-FR" cap="all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467544" y="1275606"/>
            <a:ext cx="8208912" cy="2931616"/>
          </a:xfrm>
        </p:spPr>
        <p:txBody>
          <a:bodyPr/>
          <a:lstStyle/>
          <a:p>
            <a:r>
              <a:rPr lang="fr-FR" sz="2000" u="sng" dirty="0" smtClean="0">
                <a:solidFill>
                  <a:schemeClr val="bg2"/>
                </a:solidFill>
              </a:rPr>
              <a:t>Conseils de classe</a:t>
            </a:r>
          </a:p>
          <a:p>
            <a:r>
              <a:rPr lang="fr-FR" sz="1600" dirty="0" smtClean="0"/>
              <a:t>semaine du 29 janvier au 2 février : </a:t>
            </a:r>
            <a:r>
              <a:rPr lang="fr-FR" sz="1600" b="0" dirty="0" smtClean="0">
                <a:solidFill>
                  <a:schemeClr val="accent1"/>
                </a:solidFill>
              </a:rPr>
              <a:t>1</a:t>
            </a:r>
            <a:r>
              <a:rPr lang="fr-FR" sz="1600" b="0" baseline="30000" dirty="0" smtClean="0">
                <a:solidFill>
                  <a:schemeClr val="accent1"/>
                </a:solidFill>
              </a:rPr>
              <a:t>er</a:t>
            </a:r>
            <a:r>
              <a:rPr lang="fr-FR" sz="1600" b="0" dirty="0" smtClean="0">
                <a:solidFill>
                  <a:schemeClr val="accent1"/>
                </a:solidFill>
              </a:rPr>
              <a:t> sondage sur l’EDS abandonné en terminale</a:t>
            </a:r>
          </a:p>
          <a:p>
            <a:endParaRPr lang="fr-FR" sz="1200" b="0" u="sng" dirty="0">
              <a:solidFill>
                <a:schemeClr val="bg2"/>
              </a:solidFill>
            </a:endParaRPr>
          </a:p>
          <a:p>
            <a:endParaRPr lang="fr-FR" sz="1400" b="0" dirty="0" smtClean="0">
              <a:solidFill>
                <a:schemeClr val="accent1"/>
              </a:solidFill>
            </a:endParaRPr>
          </a:p>
          <a:p>
            <a:r>
              <a:rPr lang="fr-FR" sz="2000" u="sng" dirty="0" smtClean="0">
                <a:solidFill>
                  <a:schemeClr val="bg2"/>
                </a:solidFill>
              </a:rPr>
              <a:t>Examens blancs</a:t>
            </a:r>
            <a:endParaRPr lang="fr-FR" sz="2000" u="sng" dirty="0">
              <a:solidFill>
                <a:schemeClr val="bg2"/>
              </a:solidFill>
            </a:endParaRPr>
          </a:p>
          <a:p>
            <a:r>
              <a:rPr lang="fr-FR" sz="1600" dirty="0"/>
              <a:t>Mardi 12 mars : </a:t>
            </a:r>
            <a:r>
              <a:rPr lang="fr-FR" sz="1600" b="0" dirty="0">
                <a:solidFill>
                  <a:schemeClr val="accent1"/>
                </a:solidFill>
              </a:rPr>
              <a:t>bac blanc français écrit n°2 (1</a:t>
            </a:r>
            <a:r>
              <a:rPr lang="fr-FR" sz="1600" b="0" baseline="30000" dirty="0">
                <a:solidFill>
                  <a:schemeClr val="accent1"/>
                </a:solidFill>
              </a:rPr>
              <a:t>er</a:t>
            </a:r>
            <a:r>
              <a:rPr lang="fr-FR" sz="1600" b="0" dirty="0">
                <a:solidFill>
                  <a:schemeClr val="accent1"/>
                </a:solidFill>
              </a:rPr>
              <a:t> devoir commun 28/11)</a:t>
            </a:r>
          </a:p>
          <a:p>
            <a:r>
              <a:rPr lang="fr-FR" sz="1600" dirty="0"/>
              <a:t>Du lundi 25 au vendredi 29 mars : </a:t>
            </a:r>
            <a:r>
              <a:rPr lang="fr-FR" sz="1600" b="0" dirty="0">
                <a:solidFill>
                  <a:schemeClr val="accent1"/>
                </a:solidFill>
              </a:rPr>
              <a:t>bac blanc français oral</a:t>
            </a:r>
          </a:p>
          <a:p>
            <a:endParaRPr lang="fr-FR" sz="1400" b="0" dirty="0">
              <a:solidFill>
                <a:schemeClr val="accent1"/>
              </a:solidFill>
            </a:endParaRPr>
          </a:p>
          <a:p>
            <a:endParaRPr lang="fr-FR" sz="1400" b="0" dirty="0">
              <a:solidFill>
                <a:schemeClr val="accent1"/>
              </a:solidFill>
            </a:endParaRPr>
          </a:p>
          <a:p>
            <a:r>
              <a:rPr lang="fr-FR" sz="2000" u="sng" dirty="0" smtClean="0">
                <a:solidFill>
                  <a:schemeClr val="bg2"/>
                </a:solidFill>
              </a:rPr>
              <a:t>Epreuves anticipées de français</a:t>
            </a:r>
          </a:p>
          <a:p>
            <a:r>
              <a:rPr lang="fr-FR" sz="1600" dirty="0" smtClean="0"/>
              <a:t>Ecrit : </a:t>
            </a:r>
            <a:r>
              <a:rPr lang="fr-FR" sz="1600" b="0" dirty="0" smtClean="0">
                <a:solidFill>
                  <a:schemeClr val="accent1"/>
                </a:solidFill>
              </a:rPr>
              <a:t>vendredi 14 juin</a:t>
            </a:r>
          </a:p>
          <a:p>
            <a:r>
              <a:rPr lang="fr-FR" sz="1600" dirty="0" smtClean="0"/>
              <a:t>Oral : </a:t>
            </a:r>
            <a:r>
              <a:rPr lang="fr-FR" sz="1600" b="0" dirty="0" smtClean="0">
                <a:solidFill>
                  <a:schemeClr val="accent1"/>
                </a:solidFill>
              </a:rPr>
              <a:t>du 24 juin au 5 juillet</a:t>
            </a:r>
          </a:p>
          <a:p>
            <a:endParaRPr lang="fr-FR" sz="2000" b="0" dirty="0" smtClean="0">
              <a:solidFill>
                <a:schemeClr val="accent1"/>
              </a:solidFill>
            </a:endParaRPr>
          </a:p>
          <a:p>
            <a:endParaRPr lang="fr-FR" sz="2000" b="0" dirty="0" smtClean="0">
              <a:solidFill>
                <a:schemeClr val="accent1"/>
              </a:solidFill>
            </a:endParaRPr>
          </a:p>
          <a:p>
            <a:endParaRPr lang="fr-FR" sz="2000" b="0" dirty="0">
              <a:solidFill>
                <a:schemeClr val="accent1"/>
              </a:solidFill>
            </a:endParaRPr>
          </a:p>
          <a:p>
            <a:endParaRPr lang="fr-FR" sz="2000" b="0" dirty="0">
              <a:solidFill>
                <a:schemeClr val="accent1"/>
              </a:solidFill>
            </a:endParaRPr>
          </a:p>
          <a:p>
            <a:endParaRPr lang="fr-FR" sz="1800" b="0" dirty="0">
              <a:solidFill>
                <a:schemeClr val="accent1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3478"/>
            <a:ext cx="2040228" cy="864096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86028"/>
            <a:ext cx="889462" cy="98505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51470"/>
            <a:ext cx="1157114" cy="1157114"/>
          </a:xfrm>
          <a:prstGeom prst="rect">
            <a:avLst/>
          </a:prstGeom>
        </p:spPr>
      </p:pic>
      <p:sp>
        <p:nvSpPr>
          <p:cNvPr id="9" name="Espace réservé du texte 4"/>
          <p:cNvSpPr txBox="1">
            <a:spLocks/>
          </p:cNvSpPr>
          <p:nvPr/>
        </p:nvSpPr>
        <p:spPr bwMode="gray">
          <a:xfrm>
            <a:off x="5292080" y="134756"/>
            <a:ext cx="3024336" cy="58574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3200" b="1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Elèves de 1</a:t>
            </a:r>
            <a:r>
              <a:rPr lang="fr-FR" baseline="30000" dirty="0" smtClean="0"/>
              <a:t>ère</a:t>
            </a:r>
            <a:r>
              <a:rPr lang="fr-FR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29922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4294967295"/>
          </p:nvPr>
        </p:nvSpPr>
        <p:spPr>
          <a:xfrm>
            <a:off x="365833" y="1779662"/>
            <a:ext cx="8298792" cy="2664296"/>
          </a:xfrm>
        </p:spPr>
        <p:txBody>
          <a:bodyPr>
            <a:normAutofit/>
          </a:bodyPr>
          <a:lstStyle/>
          <a:p>
            <a:pPr marL="285750" lvl="0" indent="-285750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</a:pPr>
            <a:r>
              <a:rPr lang="fr-FR" sz="1600" b="1" dirty="0">
                <a:solidFill>
                  <a:schemeClr val="accent1"/>
                </a:solidFill>
                <a:highlight>
                  <a:srgbClr val="FFFF00"/>
                </a:highlight>
              </a:rPr>
              <a:t> Le numéro vert (à partir du 18 janvier 2023) :</a:t>
            </a:r>
            <a:r>
              <a:rPr lang="fr-FR" sz="1600" dirty="0">
                <a:solidFill>
                  <a:schemeClr val="accent1"/>
                </a:solidFill>
                <a:highlight>
                  <a:srgbClr val="FFFF00"/>
                </a:highlight>
              </a:rPr>
              <a:t> </a:t>
            </a:r>
            <a:r>
              <a:rPr lang="fr-FR" sz="1600" dirty="0">
                <a:solidFill>
                  <a:schemeClr val="accent1"/>
                </a:solidFill>
              </a:rPr>
              <a:t> </a:t>
            </a:r>
            <a:r>
              <a:rPr lang="fr-FR" sz="1600" b="1" dirty="0">
                <a:solidFill>
                  <a:schemeClr val="accent1"/>
                </a:solidFill>
              </a:rPr>
              <a:t>0 800 400 070 </a:t>
            </a:r>
            <a:br>
              <a:rPr lang="fr-FR" sz="1600" b="1" dirty="0">
                <a:solidFill>
                  <a:schemeClr val="accent1"/>
                </a:solidFill>
              </a:rPr>
            </a:br>
            <a:r>
              <a:rPr lang="fr-FR" sz="1600" dirty="0">
                <a:solidFill>
                  <a:schemeClr val="accent1"/>
                </a:solidFill>
              </a:rPr>
              <a:t>(Numéros spécifiques pour l’Outre-mer indiqués sur Parcoursup.fr)</a:t>
            </a:r>
          </a:p>
          <a:p>
            <a:pPr marL="285750" lvl="0" indent="-285750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</a:pPr>
            <a:endParaRPr lang="fr-FR" sz="1600" dirty="0">
              <a:solidFill>
                <a:srgbClr val="3D566E"/>
              </a:solidFill>
            </a:endParaRPr>
          </a:p>
          <a:p>
            <a:pPr marL="285750" lvl="0" indent="-285750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</a:pPr>
            <a:r>
              <a:rPr lang="fr-FR" sz="1600" dirty="0">
                <a:solidFill>
                  <a:schemeClr val="accent1"/>
                </a:solidFill>
                <a:highlight>
                  <a:srgbClr val="FFFF00"/>
                </a:highlight>
              </a:rPr>
              <a:t> </a:t>
            </a:r>
            <a:r>
              <a:rPr lang="fr-FR" sz="1600" b="1" dirty="0">
                <a:solidFill>
                  <a:schemeClr val="accent1"/>
                </a:solidFill>
                <a:highlight>
                  <a:srgbClr val="FFFF00"/>
                </a:highlight>
              </a:rPr>
              <a:t>La messagerie contact </a:t>
            </a:r>
            <a:r>
              <a:rPr lang="fr-FR" sz="1600" dirty="0">
                <a:solidFill>
                  <a:schemeClr val="accent1"/>
                </a:solidFill>
              </a:rPr>
              <a:t>depuis le dossier </a:t>
            </a:r>
            <a:r>
              <a:rPr lang="fr-FR" sz="1600" dirty="0" err="1">
                <a:solidFill>
                  <a:schemeClr val="accent1"/>
                </a:solidFill>
              </a:rPr>
              <a:t>Parcoursup</a:t>
            </a:r>
            <a:endParaRPr lang="fr-FR" sz="1600" dirty="0">
              <a:solidFill>
                <a:schemeClr val="accent1"/>
              </a:solidFill>
            </a:endParaRPr>
          </a:p>
          <a:p>
            <a:pPr marL="285750" lvl="0" indent="-285750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</a:pPr>
            <a:endParaRPr lang="fr-FR" sz="1600" dirty="0">
              <a:solidFill>
                <a:srgbClr val="3D566E"/>
              </a:solidFill>
            </a:endParaRPr>
          </a:p>
          <a:p>
            <a:pPr marL="285750" lvl="0" indent="-285750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</a:pPr>
            <a:r>
              <a:rPr lang="fr-FR" sz="1600" b="1" dirty="0">
                <a:solidFill>
                  <a:schemeClr val="accent1"/>
                </a:solidFill>
                <a:highlight>
                  <a:srgbClr val="FFFF00"/>
                </a:highlight>
              </a:rPr>
              <a:t> Les réseaux sociaux (Instagram, Twitter, Facebook) </a:t>
            </a:r>
            <a:r>
              <a:rPr lang="fr-FR" sz="1600" b="1" dirty="0">
                <a:solidFill>
                  <a:schemeClr val="accent1"/>
                </a:solidFill>
              </a:rPr>
              <a:t>pour suivre l’actualité de Parcoursup et recevoir des conseils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D2B045C5-5FD0-48C2-A602-537AE315250F}" type="datetime1">
              <a:rPr lang="fr-FR" cap="all" smtClean="0"/>
              <a:t>08/01/2024</a:t>
            </a:fld>
            <a:endParaRPr lang="fr-FR" cap="all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596336" y="4783500"/>
            <a:ext cx="117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30</a:t>
            </a:fld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="" xmlns:a16="http://schemas.microsoft.com/office/drawing/2014/main" id="{A5461032-1F5C-ACC1-87D6-C7839507D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5" y="987574"/>
            <a:ext cx="8208912" cy="663637"/>
          </a:xfrm>
        </p:spPr>
        <p:txBody>
          <a:bodyPr/>
          <a:lstStyle/>
          <a:p>
            <a:r>
              <a:rPr lang="fr-FR" sz="2200" dirty="0"/>
              <a:t>Des services pour vous informer et répondre à vos questions tout au long de la procédure</a:t>
            </a:r>
          </a:p>
        </p:txBody>
      </p:sp>
    </p:spTree>
    <p:extLst>
      <p:ext uri="{BB962C8B-B14F-4D97-AF65-F5344CB8AC3E}">
        <p14:creationId xmlns:p14="http://schemas.microsoft.com/office/powerpoint/2010/main" val="1737828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="" xmlns:a16="http://schemas.microsoft.com/office/drawing/2014/main" id="{68DCE895-53A3-C148-21C5-0F3970141F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6F42726C-76A3-45BB-9E3B-0F2EB6320166}" type="datetime1">
              <a:rPr lang="fr-FR" cap="all" smtClean="0"/>
              <a:t>08/01/2024</a:t>
            </a:fld>
            <a:endParaRPr lang="fr-FR" cap="all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="" xmlns:a16="http://schemas.microsoft.com/office/drawing/2014/main" id="{308F4B01-56E0-3B57-EE1E-9839702AB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C907CA7C-7500-F9C1-9CE7-4242AD708AE6}"/>
              </a:ext>
            </a:extLst>
          </p:cNvPr>
          <p:cNvSpPr/>
          <p:nvPr/>
        </p:nvSpPr>
        <p:spPr>
          <a:xfrm>
            <a:off x="323528" y="154213"/>
            <a:ext cx="6912768" cy="5555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>
              <a:buNone/>
            </a:pPr>
            <a:r>
              <a:rPr lang="fr-FR" sz="1600" b="1" dirty="0">
                <a:solidFill>
                  <a:srgbClr val="002060"/>
                </a:solidFill>
              </a:rPr>
              <a:t>Le calendrier du 2</a:t>
            </a:r>
            <a:r>
              <a:rPr lang="fr-FR" sz="1600" b="1" baseline="30000" dirty="0">
                <a:solidFill>
                  <a:srgbClr val="002060"/>
                </a:solidFill>
              </a:rPr>
              <a:t>ème</a:t>
            </a:r>
            <a:r>
              <a:rPr lang="fr-FR" sz="1600" b="1" dirty="0">
                <a:solidFill>
                  <a:srgbClr val="002060"/>
                </a:solidFill>
              </a:rPr>
              <a:t> </a:t>
            </a:r>
            <a:r>
              <a:rPr lang="fr-FR" sz="1600" b="1" dirty="0" smtClean="0">
                <a:solidFill>
                  <a:srgbClr val="002060"/>
                </a:solidFill>
              </a:rPr>
              <a:t>semestre de terminale</a:t>
            </a:r>
            <a:endParaRPr lang="fr-FR" sz="1600" b="1" dirty="0">
              <a:solidFill>
                <a:srgbClr val="00206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95536" y="915566"/>
            <a:ext cx="4248472" cy="356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u="sng" dirty="0">
                <a:solidFill>
                  <a:schemeClr val="bg2"/>
                </a:solidFill>
              </a:rPr>
              <a:t>Conseils de classe :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fr-FR" sz="1200" dirty="0" smtClean="0"/>
              <a:t>du 5 au 9 </a:t>
            </a:r>
            <a:r>
              <a:rPr lang="fr-FR" sz="1200" dirty="0"/>
              <a:t>février : </a:t>
            </a:r>
            <a:r>
              <a:rPr lang="fr-FR" sz="1200" dirty="0" smtClean="0">
                <a:solidFill>
                  <a:schemeClr val="accent1"/>
                </a:solidFill>
              </a:rPr>
              <a:t>nouvelle formule </a:t>
            </a:r>
            <a:r>
              <a:rPr lang="fr-FR" sz="1200" b="1" dirty="0" smtClean="0"/>
              <a:t>« l’élève au centre de son conseil de classe »</a:t>
            </a:r>
            <a:endParaRPr lang="fr-FR" sz="1200" b="1" dirty="0"/>
          </a:p>
          <a:p>
            <a:pPr marL="342900" indent="-342900">
              <a:buFont typeface="Arial" pitchFamily="34" charset="0"/>
              <a:buChar char="•"/>
            </a:pPr>
            <a:r>
              <a:rPr lang="fr-FR" sz="1200" dirty="0" smtClean="0">
                <a:solidFill>
                  <a:schemeClr val="accent1"/>
                </a:solidFill>
              </a:rPr>
              <a:t>Fin mai </a:t>
            </a:r>
            <a:r>
              <a:rPr lang="fr-FR" sz="1200" dirty="0">
                <a:solidFill>
                  <a:schemeClr val="accent1"/>
                </a:solidFill>
              </a:rPr>
              <a:t>: </a:t>
            </a:r>
            <a:r>
              <a:rPr lang="fr-FR" sz="1200" dirty="0" smtClean="0">
                <a:solidFill>
                  <a:schemeClr val="accent1"/>
                </a:solidFill>
              </a:rPr>
              <a:t>conseil de classe – avis pour le baccalauréat</a:t>
            </a:r>
            <a:endParaRPr lang="fr-FR" sz="1200" dirty="0">
              <a:solidFill>
                <a:schemeClr val="accent1"/>
              </a:solidFill>
            </a:endParaRPr>
          </a:p>
          <a:p>
            <a:endParaRPr lang="fr-FR" sz="1050" u="sng" dirty="0">
              <a:solidFill>
                <a:schemeClr val="bg2"/>
              </a:solidFill>
            </a:endParaRPr>
          </a:p>
          <a:p>
            <a:r>
              <a:rPr lang="fr-FR" sz="1600" u="sng" dirty="0">
                <a:solidFill>
                  <a:schemeClr val="bg2"/>
                </a:solidFill>
              </a:rPr>
              <a:t>Réunion parents-professeurs :</a:t>
            </a:r>
            <a:r>
              <a:rPr lang="fr-FR" sz="1600" dirty="0">
                <a:solidFill>
                  <a:schemeClr val="bg2"/>
                </a:solidFill>
              </a:rPr>
              <a:t> </a:t>
            </a:r>
            <a:r>
              <a:rPr lang="fr-FR" sz="1200" b="1" dirty="0" smtClean="0"/>
              <a:t>retour des vacances de février</a:t>
            </a:r>
            <a:endParaRPr lang="fr-FR" sz="1200" b="1" dirty="0"/>
          </a:p>
          <a:p>
            <a:r>
              <a:rPr lang="fr-FR" sz="1200" dirty="0">
                <a:solidFill>
                  <a:schemeClr val="accent1"/>
                </a:solidFill>
              </a:rPr>
              <a:t>Remise de bulletin par PP + rdv individuels possibles (via </a:t>
            </a:r>
            <a:r>
              <a:rPr lang="fr-FR" sz="1200" dirty="0" err="1">
                <a:solidFill>
                  <a:schemeClr val="accent1"/>
                </a:solidFill>
              </a:rPr>
              <a:t>Pronote</a:t>
            </a:r>
            <a:r>
              <a:rPr lang="fr-FR" sz="1200" dirty="0">
                <a:solidFill>
                  <a:schemeClr val="accent1"/>
                </a:solidFill>
              </a:rPr>
              <a:t>)</a:t>
            </a:r>
          </a:p>
          <a:p>
            <a:endParaRPr lang="fr-FR" sz="1100" dirty="0">
              <a:solidFill>
                <a:schemeClr val="accent1"/>
              </a:solidFill>
            </a:endParaRPr>
          </a:p>
          <a:p>
            <a:r>
              <a:rPr lang="fr-FR" sz="1600" u="sng" dirty="0">
                <a:solidFill>
                  <a:schemeClr val="bg2"/>
                </a:solidFill>
              </a:rPr>
              <a:t>Examens blancs</a:t>
            </a:r>
          </a:p>
          <a:p>
            <a:r>
              <a:rPr lang="fr-FR" sz="1200" dirty="0" smtClean="0"/>
              <a:t>Des examens blancs sont organisés dans toutes les séries.</a:t>
            </a:r>
          </a:p>
          <a:p>
            <a:r>
              <a:rPr lang="fr-FR" sz="1200" dirty="0" smtClean="0">
                <a:solidFill>
                  <a:schemeClr val="accent1"/>
                </a:solidFill>
              </a:rPr>
              <a:t>Exemples : 	EDS blancs : mi-janvier</a:t>
            </a:r>
          </a:p>
          <a:p>
            <a:r>
              <a:rPr lang="fr-FR" sz="1200" dirty="0">
                <a:solidFill>
                  <a:schemeClr val="accent1"/>
                </a:solidFill>
              </a:rPr>
              <a:t>	</a:t>
            </a:r>
            <a:r>
              <a:rPr lang="fr-FR" sz="1200" dirty="0" smtClean="0">
                <a:solidFill>
                  <a:schemeClr val="accent1"/>
                </a:solidFill>
              </a:rPr>
              <a:t>Bac blanc de philo : vendredi 2 février</a:t>
            </a:r>
          </a:p>
          <a:p>
            <a:r>
              <a:rPr lang="fr-FR" sz="1200" dirty="0">
                <a:solidFill>
                  <a:schemeClr val="accent1"/>
                </a:solidFill>
              </a:rPr>
              <a:t>	</a:t>
            </a:r>
            <a:r>
              <a:rPr lang="fr-FR" sz="1200" dirty="0" smtClean="0">
                <a:solidFill>
                  <a:schemeClr val="accent1"/>
                </a:solidFill>
              </a:rPr>
              <a:t>Bac pro blanc : du 4 au 8 mars</a:t>
            </a:r>
          </a:p>
          <a:p>
            <a:r>
              <a:rPr lang="fr-FR" sz="1200" dirty="0">
                <a:solidFill>
                  <a:schemeClr val="accent1"/>
                </a:solidFill>
              </a:rPr>
              <a:t>	</a:t>
            </a:r>
            <a:r>
              <a:rPr lang="fr-FR" sz="1200" dirty="0" smtClean="0">
                <a:solidFill>
                  <a:schemeClr val="accent1"/>
                </a:solidFill>
              </a:rPr>
              <a:t>Grand oral blanc : fin mai – début juin</a:t>
            </a:r>
          </a:p>
          <a:p>
            <a:r>
              <a:rPr lang="fr-FR" sz="1200" dirty="0">
                <a:solidFill>
                  <a:schemeClr val="accent1"/>
                </a:solidFill>
              </a:rPr>
              <a:t>	</a:t>
            </a:r>
          </a:p>
          <a:p>
            <a:endParaRPr lang="fr-FR" sz="1200" dirty="0">
              <a:solidFill>
                <a:schemeClr val="accent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791" y="56131"/>
            <a:ext cx="3864674" cy="4747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302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3D008-DD61-4C4F-93BD-9E371E593F35}" type="datetime1">
              <a:rPr lang="fr-FR" smtClean="0"/>
              <a:t>08/01/2024</a:t>
            </a:fld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w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3478"/>
            <a:ext cx="2040228" cy="864096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62997"/>
            <a:ext cx="889462" cy="985058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-14475"/>
            <a:ext cx="1157114" cy="1157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170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4294967295"/>
          </p:nvPr>
        </p:nvSpPr>
        <p:spPr>
          <a:xfrm>
            <a:off x="395536" y="843558"/>
            <a:ext cx="8496944" cy="3867934"/>
          </a:xfrm>
        </p:spPr>
        <p:txBody>
          <a:bodyPr>
            <a:normAutofit/>
          </a:bodyPr>
          <a:lstStyle/>
          <a:p>
            <a:pPr marL="285750" indent="-285750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</a:pPr>
            <a:r>
              <a:rPr lang="fr-FR" sz="1400" b="1" u="sng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Parcoursup</a:t>
            </a:r>
            <a:r>
              <a:rPr lang="fr-FR" sz="1400" b="1" u="sng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fr-FR" sz="1400" b="1" u="sng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permet de </a:t>
            </a:r>
            <a:r>
              <a:rPr lang="fr-FR" sz="1400" b="1" u="sng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découvrir toutes les formations supérieures </a:t>
            </a:r>
            <a:r>
              <a:rPr lang="fr-FR" sz="1400" dirty="0">
                <a:solidFill>
                  <a:schemeClr val="accent1"/>
                </a:solidFill>
              </a:rPr>
              <a:t>(à quelques exceptions près), y compris en apprentissage.</a:t>
            </a:r>
          </a:p>
          <a:p>
            <a:pPr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</a:pPr>
            <a:endParaRPr lang="fr-FR" sz="1400" b="1" u="sng" dirty="0">
              <a:solidFill>
                <a:schemeClr val="accent1"/>
              </a:solidFill>
            </a:endParaRPr>
          </a:p>
          <a:p>
            <a:pPr marL="285750" indent="-285750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</a:pPr>
            <a:r>
              <a:rPr lang="fr-FR" sz="1400" dirty="0" err="1" smtClean="0">
                <a:solidFill>
                  <a:schemeClr val="accent1"/>
                </a:solidFill>
              </a:rPr>
              <a:t>Parcoursup</a:t>
            </a:r>
            <a:r>
              <a:rPr lang="fr-FR" sz="1400" dirty="0" smtClean="0">
                <a:solidFill>
                  <a:schemeClr val="accent1"/>
                </a:solidFill>
              </a:rPr>
              <a:t> est </a:t>
            </a:r>
            <a:r>
              <a:rPr lang="fr-FR" sz="1400" dirty="0">
                <a:solidFill>
                  <a:schemeClr val="accent1"/>
                </a:solidFill>
              </a:rPr>
              <a:t>une procédure dématérialisée avec </a:t>
            </a:r>
            <a:r>
              <a:rPr lang="fr-FR" sz="1400" b="1" u="sng" dirty="0">
                <a:solidFill>
                  <a:schemeClr val="tx1">
                    <a:lumMod val="60000"/>
                    <a:lumOff val="40000"/>
                  </a:schemeClr>
                </a:solidFill>
              </a:rPr>
              <a:t>1 calendrier unique et 1 seul dossier à constituer.</a:t>
            </a:r>
          </a:p>
          <a:p>
            <a:pPr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</a:pPr>
            <a:endParaRPr lang="fr-FR" sz="1400" b="1" u="sng" dirty="0">
              <a:solidFill>
                <a:schemeClr val="accent1"/>
              </a:solidFill>
            </a:endParaRPr>
          </a:p>
          <a:p>
            <a:pPr marL="285750" indent="-285750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</a:pPr>
            <a:r>
              <a:rPr lang="fr-FR" sz="1400" dirty="0">
                <a:solidFill>
                  <a:schemeClr val="accent1"/>
                </a:solidFill>
              </a:rPr>
              <a:t>Vous </a:t>
            </a:r>
            <a:r>
              <a:rPr lang="fr-FR" sz="1400" b="1" u="sng" dirty="0">
                <a:solidFill>
                  <a:schemeClr val="tx1">
                    <a:lumMod val="60000"/>
                    <a:lumOff val="40000"/>
                  </a:schemeClr>
                </a:solidFill>
              </a:rPr>
              <a:t>formulez vos vœux sans les classer. </a:t>
            </a:r>
            <a:r>
              <a:rPr lang="fr-FR" sz="1400" dirty="0">
                <a:solidFill>
                  <a:schemeClr val="accent1"/>
                </a:solidFill>
              </a:rPr>
              <a:t>Vous choisissez votre formation en fonction des propositions d’admission que vous recevez, à partir du </a:t>
            </a:r>
            <a:r>
              <a:rPr lang="fr-FR" sz="1400" dirty="0" smtClean="0">
                <a:solidFill>
                  <a:schemeClr val="accent1"/>
                </a:solidFill>
              </a:rPr>
              <a:t>jeudi 30 mai 2024. </a:t>
            </a:r>
            <a:endParaRPr lang="fr-FR" sz="1400" dirty="0">
              <a:solidFill>
                <a:schemeClr val="accent1"/>
              </a:solidFill>
            </a:endParaRPr>
          </a:p>
          <a:p>
            <a:pPr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</a:pPr>
            <a:endParaRPr lang="fr-FR" sz="1400" dirty="0">
              <a:solidFill>
                <a:schemeClr val="accent1"/>
              </a:solidFill>
            </a:endParaRPr>
          </a:p>
          <a:p>
            <a:pPr marL="285750" indent="-285750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</a:pPr>
            <a:r>
              <a:rPr lang="fr-FR" sz="1400" dirty="0">
                <a:solidFill>
                  <a:schemeClr val="accent1"/>
                </a:solidFill>
              </a:rPr>
              <a:t>Ce n’est pas Parcoursup qui choisit votre affectation : </a:t>
            </a:r>
            <a:r>
              <a:rPr lang="fr-FR" sz="1400" b="1" u="sng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les responsables des formations examinent votre dossier,</a:t>
            </a:r>
            <a:r>
              <a:rPr lang="fr-FR" sz="1400" b="1" u="sng" dirty="0">
                <a:solidFill>
                  <a:schemeClr val="accent1"/>
                </a:solidFill>
              </a:rPr>
              <a:t> font des propositions auxquelles vous répondez.</a:t>
            </a:r>
            <a:r>
              <a:rPr lang="fr-FR" sz="1400" b="1" dirty="0">
                <a:solidFill>
                  <a:schemeClr val="accent1"/>
                </a:solidFill>
              </a:rPr>
              <a:t> </a:t>
            </a:r>
          </a:p>
          <a:p>
            <a:pPr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</a:pPr>
            <a:endParaRPr lang="fr-FR" sz="1400" b="1" dirty="0">
              <a:solidFill>
                <a:schemeClr val="accent1"/>
              </a:solidFill>
            </a:endParaRPr>
          </a:p>
          <a:p>
            <a:pPr marL="285750" indent="-285750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</a:pPr>
            <a:r>
              <a:rPr lang="fr-FR" sz="14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Toutes les formations publient</a:t>
            </a:r>
            <a:r>
              <a:rPr lang="fr-FR" sz="1400" dirty="0">
                <a:solidFill>
                  <a:schemeClr val="accent1"/>
                </a:solidFill>
              </a:rPr>
              <a:t> sur </a:t>
            </a:r>
            <a:r>
              <a:rPr lang="fr-FR" sz="1400" dirty="0" err="1">
                <a:solidFill>
                  <a:schemeClr val="accent1"/>
                </a:solidFill>
              </a:rPr>
              <a:t>Parcoursup</a:t>
            </a:r>
            <a:r>
              <a:rPr lang="fr-FR" sz="1400" dirty="0">
                <a:solidFill>
                  <a:schemeClr val="accent1"/>
                </a:solidFill>
              </a:rPr>
              <a:t> leurs </a:t>
            </a:r>
            <a:r>
              <a:rPr lang="fr-FR" sz="1400" b="1" u="sng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critères d’analyse des candidatures.</a:t>
            </a:r>
          </a:p>
          <a:p>
            <a:pPr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</a:pPr>
            <a:endParaRPr lang="fr-FR" sz="1400" b="1" u="sng" dirty="0">
              <a:solidFill>
                <a:schemeClr val="accent1"/>
              </a:solidFill>
            </a:endParaRPr>
          </a:p>
          <a:p>
            <a:pPr marL="285750" indent="-285750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</a:pPr>
            <a:r>
              <a:rPr lang="fr-FR" sz="1400" dirty="0">
                <a:solidFill>
                  <a:schemeClr val="accent1"/>
                </a:solidFill>
              </a:rPr>
              <a:t>Vous n’êtes pas seuls face au choix : </a:t>
            </a:r>
            <a:r>
              <a:rPr lang="fr-FR" sz="1400" b="1" u="sng" dirty="0">
                <a:solidFill>
                  <a:schemeClr val="accent1"/>
                </a:solidFill>
              </a:rPr>
              <a:t>vous êtes accompagné</a:t>
            </a:r>
            <a:r>
              <a:rPr lang="fr-FR" sz="1400" dirty="0">
                <a:solidFill>
                  <a:schemeClr val="accent1"/>
                </a:solidFill>
              </a:rPr>
              <a:t>, </a:t>
            </a:r>
            <a:r>
              <a:rPr lang="fr-FR" sz="1400" b="1" u="sng" dirty="0">
                <a:solidFill>
                  <a:schemeClr val="accent1"/>
                </a:solidFill>
              </a:rPr>
              <a:t>au lycée, via la plateforme</a:t>
            </a:r>
            <a:r>
              <a:rPr lang="fr-FR" sz="1400" dirty="0">
                <a:solidFill>
                  <a:schemeClr val="accent1"/>
                </a:solidFill>
              </a:rPr>
              <a:t>, pour élaborer votre projet, faire des vœux, choisir votre formation. </a:t>
            </a:r>
          </a:p>
          <a:p>
            <a:pPr marL="285750" indent="-285750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</a:pPr>
            <a:endParaRPr lang="fr-FR" sz="1500" b="1" dirty="0">
              <a:solidFill>
                <a:srgbClr val="ED7454"/>
              </a:solidFill>
            </a:endParaRPr>
          </a:p>
          <a:p>
            <a:pPr lvl="0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</a:pPr>
            <a:endParaRPr lang="fr-FR" sz="1600" dirty="0">
              <a:solidFill>
                <a:srgbClr val="3D566E"/>
              </a:solidFill>
              <a:cs typeface="Arial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596336" y="4783500"/>
            <a:ext cx="117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6084168" y="195486"/>
            <a:ext cx="2587525" cy="344514"/>
          </a:xfrm>
          <a:prstGeom prst="roundRect">
            <a:avLst/>
          </a:prstGeom>
          <a:solidFill>
            <a:schemeClr val="accent6">
              <a:alpha val="69804"/>
            </a:schemeClr>
          </a:solidFill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Les principes</a:t>
            </a:r>
          </a:p>
        </p:txBody>
      </p:sp>
    </p:spTree>
    <p:extLst>
      <p:ext uri="{BB962C8B-B14F-4D97-AF65-F5344CB8AC3E}">
        <p14:creationId xmlns:p14="http://schemas.microsoft.com/office/powerpoint/2010/main" val="25424711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426336" y="4811410"/>
            <a:ext cx="1170000" cy="360000"/>
          </a:xfrm>
        </p:spPr>
        <p:txBody>
          <a:bodyPr/>
          <a:lstStyle/>
          <a:p>
            <a:pPr algn="r"/>
            <a:fld id="{A949B58A-420B-4881-ADE0-CDE881AF0A89}" type="datetime1">
              <a:rPr lang="fr-FR" cap="all" smtClean="0"/>
              <a:t>08/01/2024</a:t>
            </a:fld>
            <a:endParaRPr lang="fr-FR" cap="all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>
          <a:xfrm>
            <a:off x="7596336" y="4783500"/>
            <a:ext cx="117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05891"/>
            <a:ext cx="3958353" cy="2369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03401"/>
            <a:ext cx="3667149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859" y="3147814"/>
            <a:ext cx="3670321" cy="181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6752" y="3081331"/>
            <a:ext cx="3885027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94538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467544" y="930072"/>
            <a:ext cx="8208912" cy="591630"/>
          </a:xfrm>
        </p:spPr>
        <p:txBody>
          <a:bodyPr/>
          <a:lstStyle/>
          <a:p>
            <a:r>
              <a:rPr lang="fr-FR" sz="2400" dirty="0"/>
              <a:t>LE BON REFLEXE : S’INFORMER, SE RENSEIGNER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467544" y="3939327"/>
            <a:ext cx="4104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500" b="1" dirty="0">
                <a:solidFill>
                  <a:schemeClr val="bg1"/>
                </a:solidFill>
                <a:highlight>
                  <a:srgbClr val="0000FF"/>
                </a:highlight>
              </a:rPr>
              <a:t>Live </a:t>
            </a:r>
            <a:r>
              <a:rPr lang="fr-FR" sz="1500" b="1" dirty="0" err="1">
                <a:solidFill>
                  <a:schemeClr val="bg1"/>
                </a:solidFill>
                <a:highlight>
                  <a:srgbClr val="0000FF"/>
                </a:highlight>
              </a:rPr>
              <a:t>Parcoursup</a:t>
            </a:r>
            <a:r>
              <a:rPr lang="fr-FR" sz="1500" b="1" dirty="0">
                <a:solidFill>
                  <a:schemeClr val="bg1"/>
                </a:solidFill>
                <a:highlight>
                  <a:srgbClr val="0000FF"/>
                </a:highlight>
              </a:rPr>
              <a:t> :</a:t>
            </a:r>
            <a:r>
              <a:rPr lang="fr-FR" sz="1500" dirty="0">
                <a:solidFill>
                  <a:schemeClr val="bg1"/>
                </a:solidFill>
                <a:highlight>
                  <a:srgbClr val="0000FF"/>
                </a:highlight>
              </a:rPr>
              <a:t> </a:t>
            </a:r>
            <a:r>
              <a:rPr lang="fr-FR" sz="1500" dirty="0"/>
              <a:t> </a:t>
            </a:r>
          </a:p>
          <a:p>
            <a:r>
              <a:rPr lang="fr-FR" sz="1300" dirty="0"/>
              <a:t>Programme à retrouver sur Parcoursup.fr  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4932040" y="1519500"/>
            <a:ext cx="3816424" cy="3077766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fr-FR" sz="1600" b="1" dirty="0">
                <a:solidFill>
                  <a:schemeClr val="accent6"/>
                </a:solidFill>
              </a:rPr>
              <a:t>Echanger avec des professionnels dans votre lycée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chemeClr val="bg1"/>
                </a:solidFill>
              </a:rPr>
              <a:t>Votre professeur principal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chemeClr val="bg1"/>
                </a:solidFill>
              </a:rPr>
              <a:t>Les Psy-En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fr-FR" sz="1200" dirty="0">
              <a:solidFill>
                <a:schemeClr val="bg1"/>
              </a:solidFill>
            </a:endParaRPr>
          </a:p>
          <a:p>
            <a:pPr lvl="0"/>
            <a:r>
              <a:rPr lang="fr-FR" sz="1600" b="1" dirty="0">
                <a:solidFill>
                  <a:schemeClr val="accent6"/>
                </a:solidFill>
              </a:rPr>
              <a:t>Echanger avec les formations </a:t>
            </a:r>
          </a:p>
          <a:p>
            <a:pPr lvl="0"/>
            <a:r>
              <a:rPr lang="fr-FR" sz="1000" i="1" dirty="0">
                <a:solidFill>
                  <a:schemeClr val="bg1"/>
                </a:solidFill>
              </a:rPr>
              <a:t>(contact et dates à retrouver sur Parcoursup)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chemeClr val="bg1"/>
                </a:solidFill>
              </a:rPr>
              <a:t>Responsables de formations et étudiants ambassadeurs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chemeClr val="bg1"/>
                </a:solidFill>
              </a:rPr>
              <a:t>Lors des journées portes ouvertes et salons virtuels avec conférences thématiques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fr-FR" sz="1200" b="1" dirty="0">
              <a:solidFill>
                <a:schemeClr val="bg1"/>
              </a:solidFill>
            </a:endParaRPr>
          </a:p>
          <a:p>
            <a:r>
              <a:rPr lang="fr-FR" sz="1500" b="1" dirty="0">
                <a:solidFill>
                  <a:schemeClr val="accent6"/>
                </a:solidFill>
              </a:rPr>
              <a:t>Consulter les ressources en ligne de nos partenaires </a:t>
            </a:r>
          </a:p>
          <a:p>
            <a:r>
              <a:rPr lang="fr-FR" sz="1000" i="1" dirty="0">
                <a:solidFill>
                  <a:schemeClr val="bg1"/>
                </a:solidFill>
              </a:rPr>
              <a:t>(accessibles gratuitement depuis la page d’accueil Parcoursup)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="" xmlns:a16="http://schemas.microsoft.com/office/drawing/2014/main" id="{1DB90935-586C-7370-2950-6C619FD18B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31" y="1530568"/>
            <a:ext cx="4136040" cy="2326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0057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74A03300-A62F-4DF5-966E-3CB9D38AC02B}" type="datetime1">
              <a:rPr lang="fr-FR" cap="all" smtClean="0"/>
              <a:t>08/01/2024</a:t>
            </a:fld>
            <a:endParaRPr lang="fr-FR" cap="all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 bwMode="gray">
          <a:xfrm>
            <a:off x="323528" y="819178"/>
            <a:ext cx="8640960" cy="414432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rgbClr val="0C5076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1" dirty="0">
                <a:solidFill>
                  <a:schemeClr val="tx1"/>
                </a:solidFill>
              </a:rPr>
              <a:t>Parmi les 21 000 formations dispensant de diplômes reconnus par l’État disponibles via le moteur de recherche de formation :</a:t>
            </a:r>
          </a:p>
          <a:p>
            <a:pPr marL="285750" indent="-285750">
              <a:buClr>
                <a:schemeClr val="bg2"/>
              </a:buClr>
              <a:buFont typeface="Courier New" panose="02070309020205020404" pitchFamily="49" charset="0"/>
              <a:buChar char="o"/>
            </a:pPr>
            <a:r>
              <a:rPr lang="fr-FR" sz="1400" b="1" dirty="0">
                <a:solidFill>
                  <a:schemeClr val="bg1"/>
                </a:solidFill>
                <a:highlight>
                  <a:srgbClr val="0000FF"/>
                </a:highlight>
              </a:rPr>
              <a:t>Des formations plus ou moins sélectives </a:t>
            </a:r>
            <a:r>
              <a:rPr lang="fr-FR" sz="1400" dirty="0">
                <a:solidFill>
                  <a:schemeClr val="accent1"/>
                </a:solidFill>
              </a:rPr>
              <a:t>: exemples de différents </a:t>
            </a:r>
            <a:r>
              <a:rPr lang="fr-FR" sz="1400" b="1" dirty="0">
                <a:solidFill>
                  <a:srgbClr val="FF0000"/>
                </a:solidFill>
              </a:rPr>
              <a:t>« taux d’accès »</a:t>
            </a:r>
          </a:p>
          <a:p>
            <a:pPr marL="603450" lvl="2" indent="-171450">
              <a:buClr>
                <a:schemeClr val="bg2"/>
              </a:buClr>
              <a:buFont typeface="Wingdings" panose="05000000000000000000" pitchFamily="2" charset="2"/>
              <a:buChar char="ü"/>
            </a:pPr>
            <a:r>
              <a:rPr lang="fr-FR" sz="1200" dirty="0" smtClean="0">
                <a:solidFill>
                  <a:schemeClr val="accent1"/>
                </a:solidFill>
              </a:rPr>
              <a:t>BTS Professions Immobilières Clément Marot : 25%</a:t>
            </a:r>
            <a:endParaRPr lang="fr-FR" sz="1200" dirty="0">
              <a:solidFill>
                <a:schemeClr val="accent1"/>
              </a:solidFill>
            </a:endParaRPr>
          </a:p>
          <a:p>
            <a:pPr marL="603450" lvl="2" indent="-171450">
              <a:buClr>
                <a:schemeClr val="bg2"/>
              </a:buClr>
              <a:buFont typeface="Wingdings" panose="05000000000000000000" pitchFamily="2" charset="2"/>
              <a:buChar char="ü"/>
            </a:pPr>
            <a:r>
              <a:rPr lang="fr-FR" sz="1200" dirty="0">
                <a:solidFill>
                  <a:schemeClr val="accent1"/>
                </a:solidFill>
              </a:rPr>
              <a:t>Licences mathématiques Paul Sabatier Toulouse : </a:t>
            </a:r>
            <a:r>
              <a:rPr lang="fr-FR" sz="1200" dirty="0" smtClean="0">
                <a:solidFill>
                  <a:schemeClr val="accent1"/>
                </a:solidFill>
              </a:rPr>
              <a:t>71%</a:t>
            </a:r>
            <a:endParaRPr lang="fr-FR" sz="1200" dirty="0">
              <a:solidFill>
                <a:schemeClr val="accent1"/>
              </a:solidFill>
            </a:endParaRPr>
          </a:p>
          <a:p>
            <a:pPr marL="603450" lvl="2" indent="-171450">
              <a:buClr>
                <a:schemeClr val="bg2"/>
              </a:buClr>
              <a:buFont typeface="Wingdings" panose="05000000000000000000" pitchFamily="2" charset="2"/>
              <a:buChar char="ü"/>
            </a:pPr>
            <a:r>
              <a:rPr lang="fr-FR" sz="1200" dirty="0" smtClean="0">
                <a:solidFill>
                  <a:schemeClr val="accent1"/>
                </a:solidFill>
              </a:rPr>
              <a:t>Licence PASS option physique chimie Paul Sabatier : 20 %</a:t>
            </a:r>
          </a:p>
          <a:p>
            <a:pPr marL="603450" lvl="2" indent="-171450">
              <a:buClr>
                <a:schemeClr val="bg2"/>
              </a:buClr>
              <a:buFont typeface="Wingdings" panose="05000000000000000000" pitchFamily="2" charset="2"/>
              <a:buChar char="ü"/>
            </a:pPr>
            <a:r>
              <a:rPr lang="fr-FR" sz="1200" dirty="0" smtClean="0">
                <a:solidFill>
                  <a:schemeClr val="accent1"/>
                </a:solidFill>
              </a:rPr>
              <a:t>Licence droit – parcours droit – Toulouse Capitole : 64%</a:t>
            </a:r>
          </a:p>
          <a:p>
            <a:pPr marL="603450" lvl="2" indent="-171450">
              <a:buClr>
                <a:schemeClr val="bg2"/>
              </a:buClr>
              <a:buFont typeface="Wingdings" panose="05000000000000000000" pitchFamily="2" charset="2"/>
              <a:buChar char="ü"/>
            </a:pPr>
            <a:r>
              <a:rPr lang="fr-FR" sz="1200" dirty="0" smtClean="0">
                <a:solidFill>
                  <a:schemeClr val="accent1"/>
                </a:solidFill>
              </a:rPr>
              <a:t>Licence droit – parcours droit – Montauban : 95%</a:t>
            </a:r>
            <a:endParaRPr lang="fr-FR" sz="1200" dirty="0">
              <a:solidFill>
                <a:schemeClr val="accent1"/>
              </a:solidFill>
            </a:endParaRPr>
          </a:p>
          <a:p>
            <a:pPr marL="603450" lvl="2" indent="-171450">
              <a:buClr>
                <a:schemeClr val="bg2"/>
              </a:buClr>
              <a:buFont typeface="Wingdings" panose="05000000000000000000" pitchFamily="2" charset="2"/>
              <a:buChar char="ü"/>
            </a:pPr>
            <a:r>
              <a:rPr lang="fr-FR" sz="1200" dirty="0">
                <a:solidFill>
                  <a:schemeClr val="accent1"/>
                </a:solidFill>
              </a:rPr>
              <a:t>DN Made </a:t>
            </a:r>
            <a:r>
              <a:rPr lang="fr-FR" sz="1200" dirty="0" smtClean="0">
                <a:solidFill>
                  <a:schemeClr val="accent1"/>
                </a:solidFill>
              </a:rPr>
              <a:t>– Lycée R Loewy – La Souterraine : 24%</a:t>
            </a:r>
            <a:endParaRPr lang="fr-FR" sz="1200" dirty="0">
              <a:solidFill>
                <a:schemeClr val="accent1"/>
              </a:solidFill>
            </a:endParaRPr>
          </a:p>
          <a:p>
            <a:pPr lvl="2" indent="0">
              <a:buClr>
                <a:schemeClr val="bg2"/>
              </a:buClr>
              <a:buNone/>
            </a:pPr>
            <a:endParaRPr lang="fr-FR" sz="1200" dirty="0">
              <a:solidFill>
                <a:schemeClr val="accent1"/>
              </a:solidFill>
            </a:endParaRPr>
          </a:p>
          <a:p>
            <a:pPr>
              <a:spcAft>
                <a:spcPts val="0"/>
              </a:spcAft>
              <a:buClr>
                <a:schemeClr val="bg2"/>
              </a:buClr>
            </a:pPr>
            <a:endParaRPr lang="fr-FR" sz="1400" dirty="0">
              <a:solidFill>
                <a:schemeClr val="accent1"/>
              </a:solidFill>
            </a:endParaRPr>
          </a:p>
          <a:p>
            <a:pPr marL="285750" indent="-285750">
              <a:spcAft>
                <a:spcPts val="0"/>
              </a:spcAft>
              <a:buClr>
                <a:schemeClr val="bg2"/>
              </a:buClr>
              <a:buFont typeface="Courier New" panose="02070309020205020404" pitchFamily="49" charset="0"/>
              <a:buChar char="o"/>
            </a:pPr>
            <a:r>
              <a:rPr lang="fr-FR" sz="1400" dirty="0">
                <a:solidFill>
                  <a:schemeClr val="accent1"/>
                </a:solidFill>
              </a:rPr>
              <a:t>De nombreuses formations sont accessibles en </a:t>
            </a:r>
            <a:r>
              <a:rPr lang="fr-FR" sz="1400" b="1" u="sng" dirty="0">
                <a:solidFill>
                  <a:schemeClr val="accent1"/>
                </a:solidFill>
              </a:rPr>
              <a:t>apprentissage </a:t>
            </a:r>
            <a:r>
              <a:rPr lang="fr-FR" sz="1400" dirty="0">
                <a:solidFill>
                  <a:schemeClr val="accent1"/>
                </a:solidFill>
              </a:rPr>
              <a:t>(1</a:t>
            </a:r>
            <a:r>
              <a:rPr lang="fr-FR" sz="1400" baseline="30000" dirty="0">
                <a:solidFill>
                  <a:schemeClr val="accent1"/>
                </a:solidFill>
              </a:rPr>
              <a:t>ère</a:t>
            </a:r>
            <a:r>
              <a:rPr lang="fr-FR" sz="1400" dirty="0">
                <a:solidFill>
                  <a:schemeClr val="accent1"/>
                </a:solidFill>
              </a:rPr>
              <a:t> année, 2</a:t>
            </a:r>
            <a:r>
              <a:rPr lang="fr-FR" sz="1400" baseline="30000" dirty="0">
                <a:solidFill>
                  <a:schemeClr val="accent1"/>
                </a:solidFill>
              </a:rPr>
              <a:t>ème</a:t>
            </a:r>
            <a:r>
              <a:rPr lang="fr-FR" sz="1400" dirty="0">
                <a:solidFill>
                  <a:schemeClr val="accent1"/>
                </a:solidFill>
              </a:rPr>
              <a:t> année…) : se renseigner sur la fiche présentant la formation.</a:t>
            </a:r>
          </a:p>
          <a:p>
            <a:pPr>
              <a:spcAft>
                <a:spcPts val="0"/>
              </a:spcAft>
              <a:buClr>
                <a:schemeClr val="bg2"/>
              </a:buClr>
            </a:pPr>
            <a:endParaRPr lang="fr-FR" sz="1400" dirty="0">
              <a:solidFill>
                <a:schemeClr val="accent1"/>
              </a:solidFill>
            </a:endParaRPr>
          </a:p>
          <a:p>
            <a:pPr marL="285750" indent="-285750">
              <a:buClr>
                <a:schemeClr val="bg2"/>
              </a:buClr>
              <a:buFont typeface="Courier New" panose="02070309020205020404" pitchFamily="49" charset="0"/>
              <a:buChar char="o"/>
            </a:pPr>
            <a:r>
              <a:rPr lang="fr-FR" sz="1400" b="1" dirty="0">
                <a:solidFill>
                  <a:schemeClr val="bg1"/>
                </a:solidFill>
                <a:highlight>
                  <a:srgbClr val="0000FF"/>
                </a:highlight>
              </a:rPr>
              <a:t>Autres informations  utiles à consulter sur chaque fiche formation </a:t>
            </a:r>
            <a:r>
              <a:rPr lang="fr-FR" sz="1400" dirty="0">
                <a:solidFill>
                  <a:schemeClr val="accent1"/>
                </a:solidFill>
              </a:rPr>
              <a:t>:  les critères et leur importance, le statut de l’établissement (public/privé), la nature de la formation (taux d’admission), les admis dans la formation en N-1, les frais de scolarité, les débouchés professionnels et possibilités de poursuite d’études…</a:t>
            </a:r>
          </a:p>
          <a:p>
            <a:endParaRPr lang="fr-FR" sz="1400" dirty="0">
              <a:solidFill>
                <a:schemeClr val="accent1"/>
              </a:solidFill>
            </a:endParaRPr>
          </a:p>
        </p:txBody>
      </p:sp>
      <p:sp>
        <p:nvSpPr>
          <p:cNvPr id="3" name="Rectangle à coins arrondis 6">
            <a:extLst>
              <a:ext uri="{FF2B5EF4-FFF2-40B4-BE49-F238E27FC236}">
                <a16:creationId xmlns="" xmlns:a16="http://schemas.microsoft.com/office/drawing/2014/main" id="{07A093B3-CFE8-FC7E-D86F-C26AD3B48FA9}"/>
              </a:ext>
            </a:extLst>
          </p:cNvPr>
          <p:cNvSpPr/>
          <p:nvPr/>
        </p:nvSpPr>
        <p:spPr>
          <a:xfrm>
            <a:off x="4347707" y="202959"/>
            <a:ext cx="4355293" cy="443692"/>
          </a:xfrm>
          <a:prstGeom prst="roundRect">
            <a:avLst/>
          </a:prstGeom>
          <a:solidFill>
            <a:schemeClr val="accent6">
              <a:alpha val="69804"/>
            </a:schemeClr>
          </a:solidFill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Les formations disponibles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CA3D6DAF-C8C1-8BC1-8801-A0B260471FBD}"/>
              </a:ext>
            </a:extLst>
          </p:cNvPr>
          <p:cNvSpPr/>
          <p:nvPr/>
        </p:nvSpPr>
        <p:spPr>
          <a:xfrm>
            <a:off x="5436096" y="1707654"/>
            <a:ext cx="3240360" cy="93610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  <a:buClr>
                <a:schemeClr val="bg2"/>
              </a:buClr>
            </a:pPr>
            <a:r>
              <a:rPr lang="fr-FR" sz="1400" dirty="0">
                <a:solidFill>
                  <a:schemeClr val="bg1"/>
                </a:solidFill>
              </a:rPr>
              <a:t>Le « taux d’accès » est le pourcentage de propositions d’inscriptions par rapport au nombre de candidats qui ont fait la demande.</a:t>
            </a:r>
          </a:p>
        </p:txBody>
      </p:sp>
    </p:spTree>
    <p:extLst>
      <p:ext uri="{BB962C8B-B14F-4D97-AF65-F5344CB8AC3E}">
        <p14:creationId xmlns:p14="http://schemas.microsoft.com/office/powerpoint/2010/main" val="1900164027"/>
      </p:ext>
    </p:extLst>
  </p:cSld>
  <p:clrMapOvr>
    <a:masterClrMapping/>
  </p:clrMapOvr>
</p:sld>
</file>

<file path=ppt/theme/theme1.xml><?xml version="1.0" encoding="utf-8"?>
<a:theme xmlns:a="http://schemas.openxmlformats.org/drawingml/2006/main" name="OPÉRATEURS">
  <a:themeElements>
    <a:clrScheme name="psup23">
      <a:dk1>
        <a:srgbClr val="000091"/>
      </a:dk1>
      <a:lt1>
        <a:srgbClr val="FFFFFF"/>
      </a:lt1>
      <a:dk2>
        <a:srgbClr val="000091"/>
      </a:dk2>
      <a:lt2>
        <a:srgbClr val="E1000F"/>
      </a:lt2>
      <a:accent1>
        <a:srgbClr val="000000"/>
      </a:accent1>
      <a:accent2>
        <a:srgbClr val="34BAB5"/>
      </a:accent2>
      <a:accent3>
        <a:srgbClr val="34CB69"/>
      </a:accent3>
      <a:accent4>
        <a:srgbClr val="79B1E8"/>
      </a:accent4>
      <a:accent5>
        <a:srgbClr val="FFCA00"/>
      </a:accent5>
      <a:accent6>
        <a:srgbClr val="FF9575"/>
      </a:accent6>
      <a:hlink>
        <a:srgbClr val="E1000F"/>
      </a:hlink>
      <a:folHlink>
        <a:srgbClr val="000000"/>
      </a:folHlink>
    </a:clrScheme>
    <a:fontScheme name="Personnalisé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ésentation1" id="{8FCDB1F8-448A-9B4E-9E75-912673BA5B96}" vid="{365F31D6-8738-E34B-8C61-30CB0CD3BBA7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6391</TotalTime>
  <Words>1358</Words>
  <Application>Microsoft Office PowerPoint</Application>
  <PresentationFormat>Affichage à l'écran (16:9)</PresentationFormat>
  <Paragraphs>261</Paragraphs>
  <Slides>30</Slides>
  <Notes>6</Notes>
  <HiddenSlides>2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30</vt:i4>
      </vt:variant>
    </vt:vector>
  </HeadingPairs>
  <TitlesOfParts>
    <vt:vector size="31" baseType="lpstr">
      <vt:lpstr>OPÉRATEURS</vt:lpstr>
      <vt:lpstr>Présentation PowerPoint</vt:lpstr>
      <vt:lpstr>Présentation PowerPoint</vt:lpstr>
      <vt:lpstr>Présentation PowerPoint</vt:lpstr>
      <vt:lpstr>Présentation PowerPoint</vt:lpstr>
      <vt:lpstr>w</vt:lpstr>
      <vt:lpstr>Présentation PowerPoint</vt:lpstr>
      <vt:lpstr>Présentation PowerPoint</vt:lpstr>
      <vt:lpstr>LE BON REFLEXE : S’INFORMER, SE RENSEIGNER</vt:lpstr>
      <vt:lpstr>Présentation PowerPoint</vt:lpstr>
      <vt:lpstr>Présentation PowerPoint</vt:lpstr>
      <vt:lpstr>Présentation PowerPoint</vt:lpstr>
      <vt:lpstr>Présentation PowerPoint</vt:lpstr>
      <vt:lpstr>S’inscrire sur Parcoursup </vt:lpstr>
      <vt:lpstr>Présentation PowerPoint</vt:lpstr>
      <vt:lpstr>Présentation PowerPoint</vt:lpstr>
      <vt:lpstr>Présentation PowerPoint</vt:lpstr>
      <vt:lpstr>Les ressources de Parcoursup</vt:lpstr>
      <vt:lpstr>Les ressources de Parcoursup</vt:lpstr>
      <vt:lpstr>Présentation PowerPoint</vt:lpstr>
      <vt:lpstr>Les ressources de Parcoursup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Pour finir, nos conseils </vt:lpstr>
      <vt:lpstr>Des services pour vous informer et répondre à vos questions tout au long de la procédure</vt:lpstr>
    </vt:vector>
  </TitlesOfParts>
  <Manager>Client</Manager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</dc:title>
  <dc:subject>Client</dc:subject>
  <dc:creator>Microsoft Office User</dc:creator>
  <cp:lastModifiedBy>provi</cp:lastModifiedBy>
  <cp:revision>157</cp:revision>
  <dcterms:created xsi:type="dcterms:W3CDTF">2020-10-27T08:44:50Z</dcterms:created>
  <dcterms:modified xsi:type="dcterms:W3CDTF">2024-01-08T14:41:47Z</dcterms:modified>
</cp:coreProperties>
</file>